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32"/>
  </p:notesMasterIdLst>
  <p:sldIdLst>
    <p:sldId id="266" r:id="rId5"/>
    <p:sldId id="308" r:id="rId6"/>
    <p:sldId id="309" r:id="rId7"/>
    <p:sldId id="310" r:id="rId8"/>
    <p:sldId id="311" r:id="rId9"/>
    <p:sldId id="312" r:id="rId10"/>
    <p:sldId id="314" r:id="rId11"/>
    <p:sldId id="313" r:id="rId12"/>
    <p:sldId id="315" r:id="rId13"/>
    <p:sldId id="316" r:id="rId14"/>
    <p:sldId id="318" r:id="rId15"/>
    <p:sldId id="319" r:id="rId16"/>
    <p:sldId id="320" r:id="rId17"/>
    <p:sldId id="323" r:id="rId18"/>
    <p:sldId id="324" r:id="rId19"/>
    <p:sldId id="321" r:id="rId20"/>
    <p:sldId id="325" r:id="rId21"/>
    <p:sldId id="327" r:id="rId22"/>
    <p:sldId id="328" r:id="rId23"/>
    <p:sldId id="329" r:id="rId24"/>
    <p:sldId id="330" r:id="rId25"/>
    <p:sldId id="331" r:id="rId26"/>
    <p:sldId id="332" r:id="rId27"/>
    <p:sldId id="333" r:id="rId28"/>
    <p:sldId id="334" r:id="rId29"/>
    <p:sldId id="336" r:id="rId30"/>
    <p:sldId id="335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E0E0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3234" autoAdjust="0"/>
  </p:normalViewPr>
  <p:slideViewPr>
    <p:cSldViewPr snapToGrid="0">
      <p:cViewPr varScale="1">
        <p:scale>
          <a:sx n="60" d="100"/>
          <a:sy n="60" d="100"/>
        </p:scale>
        <p:origin x="96" y="11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16T13:12:17.110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3 24575,'46'-1'0,"-25"0"0,0 0 0,33 5 0,-44-2 0,0 1 0,0 0 0,0 1 0,0 0 0,16 10 0,-18-9 0,0 0 0,1-1 0,0 0 0,0 0 0,0-1 0,0-1 0,17 4 0,307 15 0,-72-26 0,-167-2 0,136-4 0,-190 12 0,-19 0 0,0-1 0,36-4 0,-56 4-57,0 0 0,0 0 1,0-1-1,0 1 0,0-1 0,0 1 0,0 0 0,0-1 0,0 0 0,0 1 0,0-1 1,0 0-1,0 1 0,-1-1 0,1 0 0,0 0 0,0 0 0,-1 0 0,1 1 1,-1-1-1,1 0 0,-1 0 0,1-2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2T15:34:58.04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24575,'0'0'-8191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2T15:34:59.06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24575,'0'0'-8191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2T15:34:59.88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24575,'0'0'-8191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2T15:35:00.43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24575,'0'0'-8191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2T15:35:03.45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24575,'0'0'-8191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2T15:35:05.28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2T15:35:05.73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2T15:35:06.20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24575,'0'0'-8191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2T15:35:06.64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2T15:35:07.55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16T13:12:19.980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11 24575,'216'-8'0,"-55"6"0,170 4 0,-232 12-1365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2T15:35:08.28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2T15:35:09.51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16T13:12:23.322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0 24575,'10'1'0,"0"0"0,-1 1 0,1 1 0,0-1 0,15 7 0,23 6 0,-5-5 0,-23-4 0,0-2 0,0 0 0,1-1 0,24-1 0,20-3 0,16 1 0,-1-4 0,112-19 0,-159 16-1365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16T13:12:26.080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36 24575,'67'2'0,"84"12"0,-113-10 0,55-3 0,-54-1 0,50 5 0,-48 4 0,-31-6 0,0-1 0,0 0 0,20 1 0,0-3 0,-1-2 0,1-1 0,-1-1 0,0-2 0,0 0 0,-1-3 0,0 0 0,31-15 0,-49 21-195,0-1 0,0 1 0,0 1 0,0 0 0,0 0 0,21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16T13:12:28.099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1 24575,'70'19'0,"190"31"0,-195-43 0,2-2 0,79-6 0,-55 0 0,-45-1 0,78-15 0,-4 1 0,-96 14-118,-2 1-60,0 0 0,0-2 0,-1 0-1,0-1 1,1-2 0,25-9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2T15:34:48.64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24575,'0'0'-8191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2T15:34:49.32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24575,'0'0'-8191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2T15:34:49.85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24575,'0'0'-8191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2T15:34:50.67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3700B7-9D56-43BE-BCB4-1BBABBB91CEC}" type="datetimeFigureOut">
              <a:rPr lang="en-IN" smtClean="0"/>
              <a:t>22-03-2025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29D023-4937-470D-A37A-1F0C70A55EA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325670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29D023-4937-470D-A37A-1F0C70A55EA7}" type="slidenum">
              <a:rPr lang="en-IN" smtClean="0"/>
              <a:t>14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109266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3/22/2025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72932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3/22/2025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89807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3/22/2025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23314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3/22/2025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76118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3/22/2025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28083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3/22/2025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17711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3/22/2025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07016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3/22/2025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13020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3/22/2025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8826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3/22/2025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60147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6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customXml" Target="../ink/ink5.xml"/><Relationship Id="rId3" Type="http://schemas.openxmlformats.org/officeDocument/2006/relationships/image" Target="../media/image12.png"/><Relationship Id="rId7" Type="http://schemas.openxmlformats.org/officeDocument/2006/relationships/customXml" Target="../ink/ink2.xml"/><Relationship Id="rId12" Type="http://schemas.openxmlformats.org/officeDocument/2006/relationships/image" Target="../media/image1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customXml" Target="../ink/ink4.xml"/><Relationship Id="rId5" Type="http://schemas.openxmlformats.org/officeDocument/2006/relationships/customXml" Target="../ink/ink1.xml"/><Relationship Id="rId10" Type="http://schemas.openxmlformats.org/officeDocument/2006/relationships/image" Target="../media/image16.png"/><Relationship Id="rId4" Type="http://schemas.openxmlformats.org/officeDocument/2006/relationships/image" Target="../media/image13.png"/><Relationship Id="rId9" Type="http://schemas.openxmlformats.org/officeDocument/2006/relationships/customXml" Target="../ink/ink3.xml"/><Relationship Id="rId1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customXml" Target="../ink/ink9.xml"/><Relationship Id="rId13" Type="http://schemas.openxmlformats.org/officeDocument/2006/relationships/customXml" Target="../ink/ink14.xml"/><Relationship Id="rId18" Type="http://schemas.openxmlformats.org/officeDocument/2006/relationships/customXml" Target="../ink/ink19.xml"/><Relationship Id="rId3" Type="http://schemas.openxmlformats.org/officeDocument/2006/relationships/image" Target="../media/image28.png"/><Relationship Id="rId7" Type="http://schemas.openxmlformats.org/officeDocument/2006/relationships/customXml" Target="../ink/ink8.xml"/><Relationship Id="rId12" Type="http://schemas.openxmlformats.org/officeDocument/2006/relationships/customXml" Target="../ink/ink13.xml"/><Relationship Id="rId17" Type="http://schemas.openxmlformats.org/officeDocument/2006/relationships/customXml" Target="../ink/ink18.xml"/><Relationship Id="rId2" Type="http://schemas.openxmlformats.org/officeDocument/2006/relationships/image" Target="../media/image27.png"/><Relationship Id="rId16" Type="http://schemas.openxmlformats.org/officeDocument/2006/relationships/customXml" Target="../ink/ink17.xml"/><Relationship Id="rId20" Type="http://schemas.openxmlformats.org/officeDocument/2006/relationships/customXml" Target="../ink/ink21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7.xml"/><Relationship Id="rId11" Type="http://schemas.openxmlformats.org/officeDocument/2006/relationships/customXml" Target="../ink/ink12.xml"/><Relationship Id="rId5" Type="http://schemas.openxmlformats.org/officeDocument/2006/relationships/image" Target="../media/image29.png"/><Relationship Id="rId15" Type="http://schemas.openxmlformats.org/officeDocument/2006/relationships/customXml" Target="../ink/ink16.xml"/><Relationship Id="rId10" Type="http://schemas.openxmlformats.org/officeDocument/2006/relationships/customXml" Target="../ink/ink11.xml"/><Relationship Id="rId19" Type="http://schemas.openxmlformats.org/officeDocument/2006/relationships/customXml" Target="../ink/ink20.xml"/><Relationship Id="rId4" Type="http://schemas.openxmlformats.org/officeDocument/2006/relationships/customXml" Target="../ink/ink6.xml"/><Relationship Id="rId9" Type="http://schemas.openxmlformats.org/officeDocument/2006/relationships/customXml" Target="../ink/ink10.xml"/><Relationship Id="rId14" Type="http://schemas.openxmlformats.org/officeDocument/2006/relationships/customXml" Target="../ink/ink1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76D5355-2656-4FA9-831B-09F74C51EE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6300"/>
                    </a14:imgEffect>
                    <a14:imgEffect>
                      <a14:brightnessContrast bright="-46000"/>
                    </a14:imgEffect>
                  </a14:imgLayer>
                </a14:imgProps>
              </a:ext>
            </a:extLst>
          </a:blip>
          <a:srcRect b="750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AB57F4B4-2E1A-98BF-A7A9-0EA11776B6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5983" y="1176020"/>
            <a:ext cx="9440034" cy="2648381"/>
          </a:xfrm>
        </p:spPr>
        <p:txBody>
          <a:bodyPr>
            <a:normAutofit/>
          </a:bodyPr>
          <a:lstStyle/>
          <a:p>
            <a:pPr algn="ctr"/>
            <a:r>
              <a:rPr lang="en-US" sz="7200" dirty="0">
                <a:solidFill>
                  <a:schemeClr val="bg1"/>
                </a:solidFill>
                <a:latin typeface="Arial Black" panose="020B0A04020102020204" pitchFamily="34" charset="0"/>
              </a:rPr>
              <a:t>T-ming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4093C179-5C14-35C9-53AA-71AB370F6C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5983" y="3999549"/>
            <a:ext cx="9440034" cy="1397951"/>
          </a:xfrm>
        </p:spPr>
        <p:txBody>
          <a:bodyPr>
            <a:norm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Inter"/>
              </a:rPr>
              <a:t>A team-based project management system</a:t>
            </a:r>
          </a:p>
        </p:txBody>
      </p:sp>
    </p:spTree>
    <p:extLst>
      <p:ext uri="{BB962C8B-B14F-4D97-AF65-F5344CB8AC3E}">
        <p14:creationId xmlns:p14="http://schemas.microsoft.com/office/powerpoint/2010/main" val="8959158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BD8C73-568B-F987-68D7-419383AE34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803668-E258-6E1A-8604-5784B5852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Flow Diagrams</a:t>
            </a:r>
            <a:endParaRPr lang="en-IN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BB7A7BA-D2D1-5D0F-05B0-C9EA55186A03}"/>
              </a:ext>
            </a:extLst>
          </p:cNvPr>
          <p:cNvSpPr txBox="1">
            <a:spLocks/>
          </p:cNvSpPr>
          <p:nvPr/>
        </p:nvSpPr>
        <p:spPr>
          <a:xfrm>
            <a:off x="609601" y="2558189"/>
            <a:ext cx="5985926" cy="3465621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Calibri" panose="020F0502020204030204" pitchFamily="34" charset="0"/>
              <a:buNone/>
            </a:pPr>
            <a:endParaRPr lang="en-IN" sz="1400" b="1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BA253790-230D-C203-0445-06FE61919C4C}"/>
              </a:ext>
            </a:extLst>
          </p:cNvPr>
          <p:cNvSpPr txBox="1">
            <a:spLocks/>
          </p:cNvSpPr>
          <p:nvPr/>
        </p:nvSpPr>
        <p:spPr>
          <a:xfrm>
            <a:off x="762001" y="2253389"/>
            <a:ext cx="5303520" cy="3465621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sz="1400" b="1" dirty="0"/>
              <a:t>Level 1 DFD User Management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b="1" dirty="0"/>
              <a:t>User Invitation:</a:t>
            </a:r>
            <a:r>
              <a:rPr lang="en-US" sz="1400" dirty="0"/>
              <a:t> The workspace owner invites a user, and the system updates the members in the database.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b="1" dirty="0"/>
              <a:t>Role Assignment:</a:t>
            </a:r>
            <a:r>
              <a:rPr lang="en-US" sz="1400" dirty="0"/>
              <a:t> The workspace owner assigns roles to members, and the system updates role details in the database.</a:t>
            </a:r>
          </a:p>
          <a:p>
            <a:pPr marR="0" lvl="0" fontAlgn="base">
              <a:buFontTx/>
              <a:buChar char="•"/>
              <a:tabLst/>
            </a:pPr>
            <a:endParaRPr lang="en-US" altLang="en-US" sz="1400" b="1" dirty="0"/>
          </a:p>
          <a:p>
            <a:pPr>
              <a:buFont typeface="Calibri" panose="020F0502020204030204" pitchFamily="34" charset="0"/>
              <a:buNone/>
            </a:pPr>
            <a:endParaRPr lang="en-IN" sz="1400" b="1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8155A99-7B7E-4AA5-E567-07607C315E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12030" b="3924"/>
          <a:stretch/>
        </p:blipFill>
        <p:spPr>
          <a:xfrm>
            <a:off x="6126480" y="2253389"/>
            <a:ext cx="5824719" cy="3160821"/>
          </a:xfrm>
        </p:spPr>
      </p:pic>
    </p:spTree>
    <p:extLst>
      <p:ext uri="{BB962C8B-B14F-4D97-AF65-F5344CB8AC3E}">
        <p14:creationId xmlns:p14="http://schemas.microsoft.com/office/powerpoint/2010/main" val="18658068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165C19-E8BA-2BF4-2925-48B99670D3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9BD93C-4BB9-A0E2-AAE5-A9B51FC647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755" y="340368"/>
            <a:ext cx="10058400" cy="1450757"/>
          </a:xfrm>
        </p:spPr>
        <p:txBody>
          <a:bodyPr/>
          <a:lstStyle/>
          <a:p>
            <a:r>
              <a:rPr lang="en-US" dirty="0"/>
              <a:t>Entity Relationship Diagrams</a:t>
            </a:r>
            <a:endParaRPr lang="en-IN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1F870DD-894E-25B4-C24A-D6CB9D56BFB5}"/>
              </a:ext>
            </a:extLst>
          </p:cNvPr>
          <p:cNvSpPr txBox="1">
            <a:spLocks/>
          </p:cNvSpPr>
          <p:nvPr/>
        </p:nvSpPr>
        <p:spPr>
          <a:xfrm>
            <a:off x="609601" y="2558189"/>
            <a:ext cx="7096124" cy="3465621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Calibri" panose="020F0502020204030204" pitchFamily="34" charset="0"/>
              <a:buNone/>
            </a:pPr>
            <a:endParaRPr lang="en-IN" sz="1400" b="1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23ABA5D-594B-0311-EEBA-2FA24F86E3D6}"/>
              </a:ext>
            </a:extLst>
          </p:cNvPr>
          <p:cNvSpPr txBox="1">
            <a:spLocks/>
          </p:cNvSpPr>
          <p:nvPr/>
        </p:nvSpPr>
        <p:spPr>
          <a:xfrm>
            <a:off x="1099016" y="2178851"/>
            <a:ext cx="5635159" cy="4036068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sz="1400" b="1" dirty="0"/>
              <a:t>Relationships: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b="1" dirty="0"/>
              <a:t>A User creates a Workspace.</a:t>
            </a:r>
            <a:endParaRPr lang="en-US" sz="1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400" b="1" dirty="0"/>
              <a:t>A User joins a Workspace as a Workspace Member.</a:t>
            </a:r>
            <a:endParaRPr lang="en-US" sz="1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400" b="1" dirty="0"/>
              <a:t>A Workspace has multiple Projects.</a:t>
            </a:r>
            <a:endParaRPr lang="en-US" sz="1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400" b="1" dirty="0"/>
              <a:t>A Project contains multiple Tasks.</a:t>
            </a:r>
            <a:endParaRPr lang="en-US" sz="1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400" b="1" dirty="0"/>
              <a:t>A User is assigned a Role in a Workspace.</a:t>
            </a:r>
            <a:endParaRPr lang="en-US" sz="1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400" b="1" dirty="0"/>
              <a:t>A Task is assigned to a User.</a:t>
            </a:r>
            <a:endParaRPr lang="en-US" sz="1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400" b="1" dirty="0"/>
              <a:t>A Workspace has multiple Members with different Roles.</a:t>
            </a:r>
            <a:endParaRPr lang="en-US" sz="1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400" b="1" dirty="0"/>
              <a:t>A User can have multiple authentication Accounts (Google Email, etc.).</a:t>
            </a:r>
            <a:endParaRPr lang="en-US" sz="1400" dirty="0"/>
          </a:p>
          <a:p>
            <a:pPr marR="0" lvl="0" fontAlgn="base">
              <a:buFontTx/>
              <a:buChar char="•"/>
              <a:tabLst/>
            </a:pPr>
            <a:endParaRPr lang="en-US" altLang="en-US" sz="1600" b="1" dirty="0"/>
          </a:p>
          <a:p>
            <a:pPr>
              <a:buFont typeface="Calibri" panose="020F0502020204030204" pitchFamily="34" charset="0"/>
              <a:buNone/>
            </a:pPr>
            <a:endParaRPr lang="en-IN" sz="1600" b="1" dirty="0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6A4A1CAF-9438-B97A-DCDE-4F61DBE129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10217" y="71675"/>
            <a:ext cx="4500807" cy="6238493"/>
          </a:xfr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329128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6A7625-01FE-8057-9E41-38F5E21B74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88FEA-BD68-7AC1-E8CA-C9F3A31068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755" y="340368"/>
            <a:ext cx="10058400" cy="1450757"/>
          </a:xfrm>
        </p:spPr>
        <p:txBody>
          <a:bodyPr/>
          <a:lstStyle/>
          <a:p>
            <a:r>
              <a:rPr lang="en-US" dirty="0"/>
              <a:t>Flow Chart</a:t>
            </a:r>
            <a:endParaRPr lang="en-IN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12F12B03-4B73-102B-2FE6-8ED342E90CE7}"/>
              </a:ext>
            </a:extLst>
          </p:cNvPr>
          <p:cNvSpPr txBox="1">
            <a:spLocks/>
          </p:cNvSpPr>
          <p:nvPr/>
        </p:nvSpPr>
        <p:spPr>
          <a:xfrm>
            <a:off x="1099016" y="2178851"/>
            <a:ext cx="5635159" cy="4036068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sz="1400" b="1" dirty="0"/>
              <a:t>User Authentication Flow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/>
              <a:t>The </a:t>
            </a:r>
            <a:r>
              <a:rPr lang="en-US" sz="1400" b="1" dirty="0"/>
              <a:t>User</a:t>
            </a:r>
            <a:r>
              <a:rPr lang="en-US" sz="1400" dirty="0"/>
              <a:t> can either </a:t>
            </a:r>
            <a:r>
              <a:rPr lang="en-US" sz="1400" b="1" dirty="0"/>
              <a:t>Register</a:t>
            </a:r>
            <a:r>
              <a:rPr lang="en-US" sz="1400" dirty="0"/>
              <a:t> (via Email/Google) or </a:t>
            </a:r>
            <a:r>
              <a:rPr lang="en-US" sz="1400" b="1" dirty="0"/>
              <a:t>Log in</a:t>
            </a:r>
            <a:r>
              <a:rPr lang="en-US" sz="14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b="1" dirty="0"/>
              <a:t>Register User</a:t>
            </a:r>
            <a:r>
              <a:rPr lang="en-US" sz="1400" dirty="0"/>
              <a:t> stores data in the </a:t>
            </a:r>
            <a:r>
              <a:rPr lang="en-US" sz="1400" b="1" dirty="0"/>
              <a:t>User Database</a:t>
            </a:r>
            <a:r>
              <a:rPr lang="en-US" sz="14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b="1" dirty="0"/>
              <a:t>Login User</a:t>
            </a:r>
            <a:r>
              <a:rPr lang="en-US" sz="1400" dirty="0"/>
              <a:t> checks credentials against the </a:t>
            </a:r>
            <a:r>
              <a:rPr lang="en-US" sz="1400" b="1" dirty="0"/>
              <a:t>User Database</a:t>
            </a:r>
            <a:r>
              <a:rPr lang="en-US" sz="14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/>
              <a:t>If credentials are </a:t>
            </a:r>
            <a:r>
              <a:rPr lang="en-US" sz="1400" b="1" dirty="0"/>
              <a:t>invalid</a:t>
            </a:r>
            <a:r>
              <a:rPr lang="en-US" sz="1400" dirty="0"/>
              <a:t>, the user gets a </a:t>
            </a:r>
            <a:r>
              <a:rPr lang="en-US" sz="1400" b="1" dirty="0"/>
              <a:t>Login Error</a:t>
            </a:r>
            <a:r>
              <a:rPr lang="en-US" sz="14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/>
              <a:t>If credentials are </a:t>
            </a:r>
            <a:r>
              <a:rPr lang="en-US" sz="1400" b="1" dirty="0"/>
              <a:t>valid</a:t>
            </a:r>
            <a:r>
              <a:rPr lang="en-US" sz="1400" dirty="0"/>
              <a:t>, the system checks whether the user has an </a:t>
            </a:r>
            <a:r>
              <a:rPr lang="en-US" sz="1400" b="1" dirty="0"/>
              <a:t>existing workspace</a:t>
            </a:r>
            <a:r>
              <a:rPr lang="en-US" sz="1400" dirty="0"/>
              <a:t>.</a:t>
            </a:r>
          </a:p>
          <a:p>
            <a:pPr>
              <a:buFont typeface="Calibri" panose="020F0502020204030204" pitchFamily="34" charset="0"/>
              <a:buNone/>
            </a:pPr>
            <a:endParaRPr lang="en-IN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31CA7F-505A-7C9F-9F99-EEA61555583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0990" r="51315" b="69644"/>
          <a:stretch/>
        </p:blipFill>
        <p:spPr>
          <a:xfrm>
            <a:off x="8255726" y="0"/>
            <a:ext cx="3579223" cy="63934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783799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5EAE65-5D8C-351F-948E-9B3B8B0C2F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BA7E2-ECE8-AF5E-E996-D2778B630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755" y="340368"/>
            <a:ext cx="10058400" cy="1450757"/>
          </a:xfrm>
        </p:spPr>
        <p:txBody>
          <a:bodyPr/>
          <a:lstStyle/>
          <a:p>
            <a:r>
              <a:rPr lang="en-US" dirty="0"/>
              <a:t>Flow Chart</a:t>
            </a:r>
            <a:endParaRPr lang="en-IN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5EC5A87-D18B-7912-E25D-1638AAC36500}"/>
              </a:ext>
            </a:extLst>
          </p:cNvPr>
          <p:cNvSpPr txBox="1">
            <a:spLocks/>
          </p:cNvSpPr>
          <p:nvPr/>
        </p:nvSpPr>
        <p:spPr>
          <a:xfrm>
            <a:off x="609601" y="2558189"/>
            <a:ext cx="7096124" cy="3465621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Calibri" panose="020F0502020204030204" pitchFamily="34" charset="0"/>
              <a:buNone/>
            </a:pPr>
            <a:endParaRPr lang="en-IN" sz="1400" b="1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91DB34F-21BD-3518-F82F-49A3CBBD9DEB}"/>
              </a:ext>
            </a:extLst>
          </p:cNvPr>
          <p:cNvSpPr txBox="1">
            <a:spLocks/>
          </p:cNvSpPr>
          <p:nvPr/>
        </p:nvSpPr>
        <p:spPr>
          <a:xfrm>
            <a:off x="609600" y="2097324"/>
            <a:ext cx="3848099" cy="4036068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sz="1400" b="1" dirty="0"/>
              <a:t>Workspace Handling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/>
              <a:t>If </a:t>
            </a:r>
            <a:r>
              <a:rPr lang="en-US" sz="1400" b="1" dirty="0"/>
              <a:t>no workspace exists</a:t>
            </a:r>
            <a:r>
              <a:rPr lang="en-US" sz="1400" dirty="0"/>
              <a:t>, a </a:t>
            </a:r>
            <a:r>
              <a:rPr lang="en-US" sz="1400" b="1" dirty="0"/>
              <a:t>default workspace named "My Workspace" is automatically created</a:t>
            </a:r>
            <a:r>
              <a:rPr lang="en-US" sz="1400" dirty="0"/>
              <a:t> and assigned to the user.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/>
              <a:t>The user is assigned the </a:t>
            </a:r>
            <a:r>
              <a:rPr lang="en-US" sz="1400" b="1" dirty="0"/>
              <a:t>OWNER</a:t>
            </a:r>
            <a:r>
              <a:rPr lang="en-US" sz="1400" dirty="0"/>
              <a:t> role.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/>
              <a:t>If a workspace </a:t>
            </a:r>
            <a:r>
              <a:rPr lang="en-US" sz="1400" b="1" dirty="0"/>
              <a:t>already exists</a:t>
            </a:r>
            <a:r>
              <a:rPr lang="en-US" sz="1400" dirty="0"/>
              <a:t>, the user is redirected to the </a:t>
            </a:r>
            <a:r>
              <a:rPr lang="en-US" sz="1400" b="1" dirty="0"/>
              <a:t>first available workspace</a:t>
            </a:r>
            <a:r>
              <a:rPr lang="en-US" sz="14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400" dirty="0"/>
          </a:p>
          <a:p>
            <a:pPr>
              <a:buFont typeface="Calibri" panose="020F0502020204030204" pitchFamily="34" charset="0"/>
              <a:buNone/>
            </a:pPr>
            <a:endParaRPr lang="en-IN" sz="18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2B137E2-BFA2-7FA8-B43D-42FE6EE239F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8536" t="25628" r="44913" b="55551"/>
          <a:stretch/>
        </p:blipFill>
        <p:spPr>
          <a:xfrm>
            <a:off x="4728517" y="1922367"/>
            <a:ext cx="7463483" cy="394721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94032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F5C3C1-01B9-A756-5DCC-B67AA2D651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6A61B3-255A-5330-8706-9C087F6FD1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755" y="340368"/>
            <a:ext cx="10058400" cy="1450757"/>
          </a:xfrm>
        </p:spPr>
        <p:txBody>
          <a:bodyPr/>
          <a:lstStyle/>
          <a:p>
            <a:r>
              <a:rPr lang="en-US" dirty="0"/>
              <a:t>Flow Chart</a:t>
            </a:r>
            <a:endParaRPr lang="en-IN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99799FAC-942A-0F33-FBC0-D7A3D3EA2159}"/>
              </a:ext>
            </a:extLst>
          </p:cNvPr>
          <p:cNvSpPr txBox="1">
            <a:spLocks/>
          </p:cNvSpPr>
          <p:nvPr/>
        </p:nvSpPr>
        <p:spPr>
          <a:xfrm>
            <a:off x="1127126" y="2097324"/>
            <a:ext cx="5283199" cy="2969552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sz="1400" b="1" dirty="0"/>
              <a:t>User Dashboard &amp; Workspace Management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/>
              <a:t>On the </a:t>
            </a:r>
            <a:r>
              <a:rPr lang="en-US" sz="1400" b="1" dirty="0"/>
              <a:t>User Dashboard</a:t>
            </a:r>
            <a:r>
              <a:rPr lang="en-US" sz="1400" dirty="0"/>
              <a:t>, users can </a:t>
            </a:r>
            <a:r>
              <a:rPr lang="en-US" sz="1400" b="1" dirty="0"/>
              <a:t>Create a New Workspace</a:t>
            </a:r>
            <a:r>
              <a:rPr lang="en-US" sz="1400" dirty="0"/>
              <a:t> (stored in </a:t>
            </a:r>
            <a:r>
              <a:rPr lang="en-US" sz="1400" b="1" dirty="0"/>
              <a:t>Workspace Collection</a:t>
            </a:r>
            <a:r>
              <a:rPr lang="en-US" sz="1400" dirty="0"/>
              <a:t>), but only the </a:t>
            </a:r>
            <a:r>
              <a:rPr lang="en-US" sz="1400" b="1" dirty="0"/>
              <a:t>Owner</a:t>
            </a:r>
            <a:r>
              <a:rPr lang="en-US" sz="1400" dirty="0"/>
              <a:t> can perform this action.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b="1" dirty="0"/>
              <a:t>Only Owners and Admins</a:t>
            </a:r>
            <a:r>
              <a:rPr lang="en-US" sz="1400" dirty="0"/>
              <a:t> can </a:t>
            </a:r>
            <a:r>
              <a:rPr lang="en-US" sz="1400" b="1" dirty="0"/>
              <a:t>Invite Members</a:t>
            </a:r>
            <a:r>
              <a:rPr lang="en-US" sz="1400" dirty="0"/>
              <a:t> to the workspace, adding them to </a:t>
            </a:r>
            <a:r>
              <a:rPr lang="en-US" sz="1400" b="1" dirty="0"/>
              <a:t>Workspace Members</a:t>
            </a:r>
            <a:r>
              <a:rPr lang="en-US" sz="14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b="1" dirty="0"/>
              <a:t>Only Owners and Admins</a:t>
            </a:r>
            <a:r>
              <a:rPr lang="en-US" sz="1400" dirty="0"/>
              <a:t> can </a:t>
            </a:r>
            <a:r>
              <a:rPr lang="en-US" sz="1400" b="1" dirty="0"/>
              <a:t>change the roles of existing members</a:t>
            </a:r>
            <a:r>
              <a:rPr lang="en-US" sz="14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b="1" dirty="0"/>
              <a:t>Only Owners and Admins</a:t>
            </a:r>
            <a:r>
              <a:rPr lang="en-US" sz="1400" dirty="0"/>
              <a:t> can </a:t>
            </a:r>
            <a:r>
              <a:rPr lang="en-US" sz="1400" b="1" dirty="0"/>
              <a:t>remove members from the workspace</a:t>
            </a:r>
            <a:r>
              <a:rPr lang="en-US" sz="14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400" dirty="0"/>
          </a:p>
          <a:p>
            <a:pPr>
              <a:buFont typeface="Calibri" panose="020F0502020204030204" pitchFamily="34" charset="0"/>
              <a:buNone/>
            </a:pPr>
            <a:endParaRPr lang="en-IN" sz="1800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6EE1277-1472-A064-5073-AAFD32785E2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3" t="42666" r="61442" b="6150"/>
          <a:stretch/>
        </p:blipFill>
        <p:spPr>
          <a:xfrm>
            <a:off x="7205512" y="0"/>
            <a:ext cx="4710263" cy="6410325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66341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1633C6-FFE7-6760-218B-545F6754E5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41553E-F988-9D31-2A62-95C96A68C2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755" y="340368"/>
            <a:ext cx="10058400" cy="1450757"/>
          </a:xfrm>
        </p:spPr>
        <p:txBody>
          <a:bodyPr/>
          <a:lstStyle/>
          <a:p>
            <a:r>
              <a:rPr lang="en-US" dirty="0"/>
              <a:t>Flow Chart</a:t>
            </a:r>
            <a:endParaRPr lang="en-IN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68C2F8CA-CD8F-1A1A-3B85-5F127F0C6009}"/>
              </a:ext>
            </a:extLst>
          </p:cNvPr>
          <p:cNvSpPr txBox="1">
            <a:spLocks/>
          </p:cNvSpPr>
          <p:nvPr/>
        </p:nvSpPr>
        <p:spPr>
          <a:xfrm>
            <a:off x="1238249" y="2316399"/>
            <a:ext cx="4419601" cy="2969552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sz="1400" b="1" dirty="0"/>
              <a:t>Project Management Flow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b="1" dirty="0"/>
              <a:t>Owners and Admins </a:t>
            </a:r>
            <a:r>
              <a:rPr lang="en-US" sz="1400" dirty="0"/>
              <a:t>can</a:t>
            </a:r>
            <a:r>
              <a:rPr lang="en-US" sz="1400" b="1" dirty="0"/>
              <a:t> Create a New Project (</a:t>
            </a:r>
            <a:r>
              <a:rPr lang="en-US" sz="1400" dirty="0"/>
              <a:t>stored in </a:t>
            </a:r>
            <a:r>
              <a:rPr lang="en-US" sz="1400" b="1" dirty="0"/>
              <a:t>Project Collection).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b="1" dirty="0"/>
              <a:t>The Project can be edited by the Owner and admin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b="1" dirty="0"/>
              <a:t>Owner and Admin have the permission to delete the project</a:t>
            </a:r>
            <a:endParaRPr lang="en-IN" sz="1400" b="1" dirty="0"/>
          </a:p>
          <a:p>
            <a:pPr>
              <a:buFont typeface="Arial" panose="020B0604020202020204" pitchFamily="34" charset="0"/>
              <a:buChar char="•"/>
            </a:pPr>
            <a:endParaRPr lang="en-US" sz="1400" dirty="0"/>
          </a:p>
          <a:p>
            <a:pPr>
              <a:buFont typeface="Calibri" panose="020F0502020204030204" pitchFamily="34" charset="0"/>
              <a:buNone/>
            </a:pPr>
            <a:endParaRPr lang="en-IN" sz="18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2F6D98-7AED-3290-6724-DE5207B3F27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5439" t="44364" r="34001" b="3613"/>
          <a:stretch/>
        </p:blipFill>
        <p:spPr>
          <a:xfrm>
            <a:off x="6534150" y="0"/>
            <a:ext cx="4874895" cy="639479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0999979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E1AF59-633C-58F9-4F25-E5603CA738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0E0DD4-8855-3A01-C35E-90D2B20F6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755" y="340368"/>
            <a:ext cx="10058400" cy="1450757"/>
          </a:xfrm>
        </p:spPr>
        <p:txBody>
          <a:bodyPr/>
          <a:lstStyle/>
          <a:p>
            <a:r>
              <a:rPr lang="en-US" dirty="0"/>
              <a:t>Flow Chart</a:t>
            </a:r>
            <a:endParaRPr lang="en-IN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255AB50-5060-3007-BEC3-63A2EF756C77}"/>
              </a:ext>
            </a:extLst>
          </p:cNvPr>
          <p:cNvSpPr txBox="1">
            <a:spLocks/>
          </p:cNvSpPr>
          <p:nvPr/>
        </p:nvSpPr>
        <p:spPr>
          <a:xfrm>
            <a:off x="609601" y="2558189"/>
            <a:ext cx="7096124" cy="3465621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Calibri" panose="020F0502020204030204" pitchFamily="34" charset="0"/>
              <a:buNone/>
            </a:pPr>
            <a:endParaRPr lang="en-IN" sz="1400" b="1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E23D6D0B-BF2B-E72C-8A75-AA710CAA8F80}"/>
              </a:ext>
            </a:extLst>
          </p:cNvPr>
          <p:cNvSpPr txBox="1">
            <a:spLocks/>
          </p:cNvSpPr>
          <p:nvPr/>
        </p:nvSpPr>
        <p:spPr>
          <a:xfrm>
            <a:off x="706755" y="1987742"/>
            <a:ext cx="4398353" cy="4036068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sz="1600" b="1" dirty="0"/>
              <a:t>Task Management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b="1" dirty="0"/>
              <a:t>Owners, Admins, and Members</a:t>
            </a:r>
            <a:r>
              <a:rPr lang="en-US" sz="1400" dirty="0"/>
              <a:t> can </a:t>
            </a:r>
            <a:r>
              <a:rPr lang="en-US" sz="1400" b="1" dirty="0"/>
              <a:t>Create a New Task</a:t>
            </a:r>
            <a:r>
              <a:rPr lang="en-US" sz="1400" dirty="0"/>
              <a:t> and </a:t>
            </a:r>
            <a:r>
              <a:rPr lang="en-US" sz="1400" b="1" dirty="0"/>
              <a:t>Assign it to any user</a:t>
            </a:r>
            <a:r>
              <a:rPr lang="en-US" sz="14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/>
              <a:t>Tasks are stored in the </a:t>
            </a:r>
            <a:r>
              <a:rPr lang="en-US" sz="1400" b="1" dirty="0"/>
              <a:t>Task Collection</a:t>
            </a:r>
            <a:r>
              <a:rPr lang="en-US" sz="1400" dirty="0"/>
              <a:t> and updated when assigned.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/>
              <a:t>If a user wants to </a:t>
            </a:r>
            <a:r>
              <a:rPr lang="en-US" sz="1400" b="1" dirty="0"/>
              <a:t>Edit or Delete a Task</a:t>
            </a:r>
            <a:r>
              <a:rPr lang="en-US" sz="1400" dirty="0"/>
              <a:t>, the system checks their permissions: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b="1" dirty="0"/>
              <a:t>Every role i.e. Owners, Admins, and Members</a:t>
            </a:r>
            <a:r>
              <a:rPr lang="en-US" sz="1400" dirty="0"/>
              <a:t> can </a:t>
            </a:r>
            <a:r>
              <a:rPr lang="en-US" sz="1400" b="1" dirty="0"/>
              <a:t>edit a task</a:t>
            </a:r>
            <a:r>
              <a:rPr lang="en-US" sz="1400" dirty="0"/>
              <a:t> and update the </a:t>
            </a:r>
            <a:r>
              <a:rPr lang="en-US" sz="1400" b="1" dirty="0"/>
              <a:t>Task Collection</a:t>
            </a:r>
            <a:r>
              <a:rPr lang="en-US" sz="1400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b="1" dirty="0"/>
              <a:t>Only Owners and Admins</a:t>
            </a:r>
            <a:r>
              <a:rPr lang="en-US" sz="1400" dirty="0"/>
              <a:t> can </a:t>
            </a:r>
            <a:r>
              <a:rPr lang="en-US" sz="1400" b="1" dirty="0"/>
              <a:t>delete a task</a:t>
            </a:r>
            <a:r>
              <a:rPr lang="en-US" sz="1400" dirty="0"/>
              <a:t>.</a:t>
            </a:r>
          </a:p>
          <a:p>
            <a:pPr>
              <a:buFont typeface="Calibri" panose="020F0502020204030204" pitchFamily="34" charset="0"/>
              <a:buNone/>
            </a:pPr>
            <a:endParaRPr lang="en-IN" sz="11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8A926C-E9C1-9B75-D9F0-5A004421A53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8251" t="59318" r="63" b="-28"/>
          <a:stretch/>
        </p:blipFill>
        <p:spPr>
          <a:xfrm>
            <a:off x="5534026" y="0"/>
            <a:ext cx="6400800" cy="639312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08465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841843-7017-A97C-056F-5BA1D01EF3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B34AA-9CD9-9114-2D0D-D85CF4EA28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755" y="340368"/>
            <a:ext cx="10058400" cy="1450757"/>
          </a:xfrm>
        </p:spPr>
        <p:txBody>
          <a:bodyPr/>
          <a:lstStyle/>
          <a:p>
            <a:r>
              <a:rPr lang="en-US" dirty="0"/>
              <a:t>Flow Chart</a:t>
            </a:r>
            <a:endParaRPr lang="en-IN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102B417-7EC1-2FB5-8E4B-56F1A92D5AA4}"/>
              </a:ext>
            </a:extLst>
          </p:cNvPr>
          <p:cNvSpPr txBox="1">
            <a:spLocks/>
          </p:cNvSpPr>
          <p:nvPr/>
        </p:nvSpPr>
        <p:spPr>
          <a:xfrm>
            <a:off x="609601" y="2558189"/>
            <a:ext cx="7096124" cy="3465621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Calibri" panose="020F0502020204030204" pitchFamily="34" charset="0"/>
              <a:buNone/>
            </a:pPr>
            <a:endParaRPr lang="en-IN" sz="1400" b="1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7407BFB-DD3C-AAED-25D7-2C3BF061C1AA}"/>
              </a:ext>
            </a:extLst>
          </p:cNvPr>
          <p:cNvSpPr txBox="1">
            <a:spLocks/>
          </p:cNvSpPr>
          <p:nvPr/>
        </p:nvSpPr>
        <p:spPr>
          <a:xfrm>
            <a:off x="1200151" y="2017912"/>
            <a:ext cx="4398353" cy="3782813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sz="1400" b="1" dirty="0"/>
              <a:t>In summary 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b="1" dirty="0"/>
              <a:t>Default Workspace ("My Workspace") </a:t>
            </a:r>
            <a:r>
              <a:rPr lang="en-US" sz="1400" dirty="0"/>
              <a:t>is created automatically if the user has no workspace</a:t>
            </a:r>
            <a:r>
              <a:rPr lang="en-US" sz="1400" b="1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/>
              <a:t>Only</a:t>
            </a:r>
            <a:r>
              <a:rPr lang="en-US" sz="1400" b="1" dirty="0"/>
              <a:t> Owners </a:t>
            </a:r>
            <a:r>
              <a:rPr lang="en-US" sz="1400" dirty="0"/>
              <a:t>and </a:t>
            </a:r>
            <a:r>
              <a:rPr lang="en-US" sz="1400" b="1" dirty="0"/>
              <a:t>Admins </a:t>
            </a:r>
            <a:r>
              <a:rPr lang="en-US" sz="1400" dirty="0"/>
              <a:t>can manage workspace members and roles.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b="1" dirty="0"/>
              <a:t>Members Role </a:t>
            </a:r>
            <a:r>
              <a:rPr lang="en-US" sz="1400" dirty="0"/>
              <a:t>cannot</a:t>
            </a:r>
            <a:r>
              <a:rPr lang="en-US" sz="1400" b="1" dirty="0"/>
              <a:t> create, edit, or delete Projects and workspaces. </a:t>
            </a:r>
            <a:r>
              <a:rPr lang="en-US" sz="1400" dirty="0"/>
              <a:t>They can only </a:t>
            </a:r>
            <a:r>
              <a:rPr lang="en-US" sz="1400" b="1" dirty="0"/>
              <a:t>create</a:t>
            </a:r>
            <a:r>
              <a:rPr lang="en-US" sz="1400" dirty="0"/>
              <a:t> and </a:t>
            </a:r>
            <a:r>
              <a:rPr lang="en-US" sz="1400" b="1" dirty="0"/>
              <a:t>edit Tasks</a:t>
            </a:r>
            <a:endParaRPr lang="en-US" sz="1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400" b="1" dirty="0"/>
              <a:t>Owners, Admins, </a:t>
            </a:r>
            <a:r>
              <a:rPr lang="en-US" sz="1400" dirty="0"/>
              <a:t>and</a:t>
            </a:r>
            <a:r>
              <a:rPr lang="en-US" sz="1400" b="1" dirty="0"/>
              <a:t> Members </a:t>
            </a:r>
            <a:r>
              <a:rPr lang="en-US" sz="1400" dirty="0"/>
              <a:t>can</a:t>
            </a:r>
            <a:r>
              <a:rPr lang="en-US" sz="1400" b="1" dirty="0"/>
              <a:t> create and edit tasks, </a:t>
            </a:r>
            <a:r>
              <a:rPr lang="en-US" sz="1400" dirty="0"/>
              <a:t>but only </a:t>
            </a:r>
            <a:r>
              <a:rPr lang="en-US" sz="1400" b="1" dirty="0"/>
              <a:t>Owners and Admins </a:t>
            </a:r>
            <a:r>
              <a:rPr lang="en-US" sz="1400" dirty="0"/>
              <a:t>can delete them</a:t>
            </a:r>
            <a:r>
              <a:rPr lang="en-US" sz="1400" b="1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400" b="1" dirty="0"/>
          </a:p>
          <a:p>
            <a:pPr>
              <a:buFont typeface="Calibri" panose="020F0502020204030204" pitchFamily="34" charset="0"/>
              <a:buNone/>
            </a:pPr>
            <a:r>
              <a:rPr lang="en-IN" sz="1100" b="1" dirty="0"/>
              <a:t>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E09EE93-4157-56CA-A9DB-3CCE2852E56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351" r="150" b="-68"/>
          <a:stretch/>
        </p:blipFill>
        <p:spPr>
          <a:xfrm>
            <a:off x="5978518" y="0"/>
            <a:ext cx="6213481" cy="6391275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772535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BCE578-17EF-544B-77BA-C7648B367A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FCD120-8BB8-E1C9-9AAB-C89E945B32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755" y="340368"/>
            <a:ext cx="10058400" cy="1450757"/>
          </a:xfrm>
        </p:spPr>
        <p:txBody>
          <a:bodyPr/>
          <a:lstStyle/>
          <a:p>
            <a:r>
              <a:rPr lang="en-US" dirty="0"/>
              <a:t>T-ming UI</a:t>
            </a:r>
            <a:endParaRPr lang="en-IN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C60F6DB-62CA-42B7-B40A-0A28948B8FD0}"/>
              </a:ext>
            </a:extLst>
          </p:cNvPr>
          <p:cNvSpPr txBox="1">
            <a:spLocks/>
          </p:cNvSpPr>
          <p:nvPr/>
        </p:nvSpPr>
        <p:spPr>
          <a:xfrm>
            <a:off x="609601" y="2558189"/>
            <a:ext cx="7096124" cy="3465621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Calibri" panose="020F0502020204030204" pitchFamily="34" charset="0"/>
              <a:buNone/>
            </a:pPr>
            <a:endParaRPr lang="en-IN" sz="1400" b="1" dirty="0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5627DC61-319D-2FAE-C2CE-54C97680E9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475" y="2166795"/>
            <a:ext cx="3040072" cy="3709504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3395AF39-DD3C-1EFE-A362-CCBACD77B4C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7841" b="5868"/>
          <a:stretch/>
        </p:blipFill>
        <p:spPr>
          <a:xfrm>
            <a:off x="4321609" y="2005964"/>
            <a:ext cx="2939055" cy="3870334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  <p:grpSp>
        <p:nvGrpSpPr>
          <p:cNvPr id="108" name="Group 107">
            <a:extLst>
              <a:ext uri="{FF2B5EF4-FFF2-40B4-BE49-F238E27FC236}">
                <a16:creationId xmlns:a16="http://schemas.microsoft.com/office/drawing/2014/main" id="{C78704EB-6DF0-D79C-FC7A-1DBC85CA813E}"/>
              </a:ext>
            </a:extLst>
          </p:cNvPr>
          <p:cNvGrpSpPr/>
          <p:nvPr/>
        </p:nvGrpSpPr>
        <p:grpSpPr>
          <a:xfrm>
            <a:off x="7705725" y="2086380"/>
            <a:ext cx="3464479" cy="3870334"/>
            <a:chOff x="7705725" y="2086380"/>
            <a:chExt cx="3464479" cy="3870334"/>
          </a:xfrm>
        </p:grpSpPr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9F935537-4EDD-1452-82AB-DBAFBCA2F0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705725" y="2086380"/>
              <a:ext cx="3464479" cy="3870334"/>
            </a:xfrm>
            <a:prstGeom prst="rect">
              <a:avLst/>
            </a:prstGeom>
          </p:spPr>
        </p:pic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89C5A7CE-B904-7F18-DBF9-30E193A921E7}"/>
                </a:ext>
              </a:extLst>
            </p:cNvPr>
            <p:cNvGrpSpPr/>
            <p:nvPr/>
          </p:nvGrpSpPr>
          <p:grpSpPr>
            <a:xfrm>
              <a:off x="8493005" y="3869215"/>
              <a:ext cx="497880" cy="833400"/>
              <a:chOff x="8493005" y="3869215"/>
              <a:chExt cx="497880" cy="8334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">
                <p14:nvContentPartPr>
                  <p14:cNvPr id="102" name="Ink 101">
                    <a:extLst>
                      <a:ext uri="{FF2B5EF4-FFF2-40B4-BE49-F238E27FC236}">
                        <a16:creationId xmlns:a16="http://schemas.microsoft.com/office/drawing/2014/main" id="{0358299E-C575-069B-94CE-1DB6395EE34F}"/>
                      </a:ext>
                    </a:extLst>
                  </p14:cNvPr>
                  <p14:cNvContentPartPr/>
                  <p14:nvPr/>
                </p14:nvContentPartPr>
                <p14:xfrm>
                  <a:off x="8493005" y="3869215"/>
                  <a:ext cx="497880" cy="32040"/>
                </p14:xfrm>
              </p:contentPart>
            </mc:Choice>
            <mc:Fallback xmlns="">
              <p:pic>
                <p:nvPicPr>
                  <p:cNvPr id="102" name="Ink 101">
                    <a:extLst>
                      <a:ext uri="{FF2B5EF4-FFF2-40B4-BE49-F238E27FC236}">
                        <a16:creationId xmlns:a16="http://schemas.microsoft.com/office/drawing/2014/main" id="{0358299E-C575-069B-94CE-1DB6395EE34F}"/>
                      </a:ext>
                    </a:extLst>
                  </p:cNvPr>
                  <p:cNvPicPr/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8430005" y="3806215"/>
                    <a:ext cx="623520" cy="157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">
                <p14:nvContentPartPr>
                  <p14:cNvPr id="103" name="Ink 102">
                    <a:extLst>
                      <a:ext uri="{FF2B5EF4-FFF2-40B4-BE49-F238E27FC236}">
                        <a16:creationId xmlns:a16="http://schemas.microsoft.com/office/drawing/2014/main" id="{7B7BDAC5-01BC-AA27-B0AD-D686836B20A2}"/>
                      </a:ext>
                    </a:extLst>
                  </p14:cNvPr>
                  <p14:cNvContentPartPr/>
                  <p14:nvPr/>
                </p14:nvContentPartPr>
                <p14:xfrm>
                  <a:off x="8508845" y="4278895"/>
                  <a:ext cx="290880" cy="6120"/>
                </p14:xfrm>
              </p:contentPart>
            </mc:Choice>
            <mc:Fallback xmlns="">
              <p:pic>
                <p:nvPicPr>
                  <p:cNvPr id="103" name="Ink 102">
                    <a:extLst>
                      <a:ext uri="{FF2B5EF4-FFF2-40B4-BE49-F238E27FC236}">
                        <a16:creationId xmlns:a16="http://schemas.microsoft.com/office/drawing/2014/main" id="{7B7BDAC5-01BC-AA27-B0AD-D686836B20A2}"/>
                      </a:ext>
                    </a:extLst>
                  </p:cNvPr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8445845" y="4216255"/>
                    <a:ext cx="416520" cy="131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">
                <p14:nvContentPartPr>
                  <p14:cNvPr id="104" name="Ink 103">
                    <a:extLst>
                      <a:ext uri="{FF2B5EF4-FFF2-40B4-BE49-F238E27FC236}">
                        <a16:creationId xmlns:a16="http://schemas.microsoft.com/office/drawing/2014/main" id="{58CBE8C0-6F65-8107-D10D-DC796E84E272}"/>
                      </a:ext>
                    </a:extLst>
                  </p14:cNvPr>
                  <p14:cNvContentPartPr/>
                  <p14:nvPr/>
                </p14:nvContentPartPr>
                <p14:xfrm>
                  <a:off x="8502365" y="4679935"/>
                  <a:ext cx="267480" cy="22680"/>
                </p14:xfrm>
              </p:contentPart>
            </mc:Choice>
            <mc:Fallback xmlns="">
              <p:pic>
                <p:nvPicPr>
                  <p:cNvPr id="104" name="Ink 103">
                    <a:extLst>
                      <a:ext uri="{FF2B5EF4-FFF2-40B4-BE49-F238E27FC236}">
                        <a16:creationId xmlns:a16="http://schemas.microsoft.com/office/drawing/2014/main" id="{58CBE8C0-6F65-8107-D10D-DC796E84E272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8439725" y="4616935"/>
                    <a:ext cx="393120" cy="148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">
                <p14:nvContentPartPr>
                  <p14:cNvPr id="105" name="Ink 104">
                    <a:extLst>
                      <a:ext uri="{FF2B5EF4-FFF2-40B4-BE49-F238E27FC236}">
                        <a16:creationId xmlns:a16="http://schemas.microsoft.com/office/drawing/2014/main" id="{9BC5ACFD-7F44-933B-D909-22218610EA86}"/>
                      </a:ext>
                    </a:extLst>
                  </p14:cNvPr>
                  <p14:cNvContentPartPr/>
                  <p14:nvPr/>
                </p14:nvContentPartPr>
                <p14:xfrm>
                  <a:off x="8512085" y="4543135"/>
                  <a:ext cx="345600" cy="29160"/>
                </p14:xfrm>
              </p:contentPart>
            </mc:Choice>
            <mc:Fallback xmlns="">
              <p:pic>
                <p:nvPicPr>
                  <p:cNvPr id="105" name="Ink 104">
                    <a:extLst>
                      <a:ext uri="{FF2B5EF4-FFF2-40B4-BE49-F238E27FC236}">
                        <a16:creationId xmlns:a16="http://schemas.microsoft.com/office/drawing/2014/main" id="{9BC5ACFD-7F44-933B-D909-22218610EA86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8449085" y="4480135"/>
                    <a:ext cx="471240" cy="154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">
                <p14:nvContentPartPr>
                  <p14:cNvPr id="106" name="Ink 105">
                    <a:extLst>
                      <a:ext uri="{FF2B5EF4-FFF2-40B4-BE49-F238E27FC236}">
                        <a16:creationId xmlns:a16="http://schemas.microsoft.com/office/drawing/2014/main" id="{D8F017B8-E513-0C57-B284-936AD01401C6}"/>
                      </a:ext>
                    </a:extLst>
                  </p14:cNvPr>
                  <p14:cNvContentPartPr/>
                  <p14:nvPr/>
                </p14:nvContentPartPr>
                <p14:xfrm>
                  <a:off x="8505605" y="4139935"/>
                  <a:ext cx="428760" cy="29520"/>
                </p14:xfrm>
              </p:contentPart>
            </mc:Choice>
            <mc:Fallback xmlns="">
              <p:pic>
                <p:nvPicPr>
                  <p:cNvPr id="106" name="Ink 105">
                    <a:extLst>
                      <a:ext uri="{FF2B5EF4-FFF2-40B4-BE49-F238E27FC236}">
                        <a16:creationId xmlns:a16="http://schemas.microsoft.com/office/drawing/2014/main" id="{D8F017B8-E513-0C57-B284-936AD01401C6}"/>
                      </a:ext>
                    </a:extLst>
                  </p:cNvPr>
                  <p:cNvPicPr/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8442605" y="4077295"/>
                    <a:ext cx="554400" cy="1551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23566453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BB5F18-99B9-3D3B-23B2-01B01920E3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4084B-4AD6-8E46-BB63-892A47767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755" y="340368"/>
            <a:ext cx="10058400" cy="1450757"/>
          </a:xfrm>
        </p:spPr>
        <p:txBody>
          <a:bodyPr/>
          <a:lstStyle/>
          <a:p>
            <a:r>
              <a:rPr lang="en-US" dirty="0"/>
              <a:t>T-ming UI</a:t>
            </a:r>
            <a:endParaRPr lang="en-IN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8F77BCF1-F5F4-6E24-B8B7-25FF6DE06BD7}"/>
              </a:ext>
            </a:extLst>
          </p:cNvPr>
          <p:cNvSpPr txBox="1">
            <a:spLocks/>
          </p:cNvSpPr>
          <p:nvPr/>
        </p:nvSpPr>
        <p:spPr>
          <a:xfrm>
            <a:off x="609601" y="2558189"/>
            <a:ext cx="7096124" cy="3465621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Calibri" panose="020F0502020204030204" pitchFamily="34" charset="0"/>
              <a:buNone/>
            </a:pPr>
            <a:endParaRPr lang="en-IN" sz="1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D1403A-3B6C-0DD5-E4F1-AEBDE8468E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075" y="2143943"/>
            <a:ext cx="11753850" cy="3780607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8034427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47F5C-50EC-416A-AE8C-6F6BB4225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980661"/>
            <a:ext cx="10058400" cy="756700"/>
          </a:xfrm>
        </p:spPr>
        <p:txBody>
          <a:bodyPr>
            <a:normAutofit/>
          </a:bodyPr>
          <a:lstStyle/>
          <a:p>
            <a:r>
              <a:rPr lang="en-US" dirty="0"/>
              <a:t>T-ming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C78E1A4-E752-D080-5AFD-C6C062789249}"/>
              </a:ext>
            </a:extLst>
          </p:cNvPr>
          <p:cNvSpPr txBox="1"/>
          <p:nvPr/>
        </p:nvSpPr>
        <p:spPr>
          <a:xfrm>
            <a:off x="1181100" y="2292625"/>
            <a:ext cx="4456044" cy="2657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ts val="2025"/>
              </a:lnSpc>
            </a:pPr>
            <a:r>
              <a:rPr lang="en-US" dirty="0"/>
              <a:t>Welcome to T-ming, a powerful and scalable team-based project management system built with </a:t>
            </a:r>
            <a:r>
              <a:rPr lang="en-US" b="1" dirty="0"/>
              <a:t>Node.js</a:t>
            </a:r>
            <a:r>
              <a:rPr lang="en-US" dirty="0"/>
              <a:t>, </a:t>
            </a:r>
            <a:r>
              <a:rPr lang="en-US" b="1" dirty="0"/>
              <a:t>MongoDB</a:t>
            </a:r>
            <a:r>
              <a:rPr lang="en-US" dirty="0"/>
              <a:t>, and </a:t>
            </a:r>
            <a:r>
              <a:rPr lang="en-US" b="1" dirty="0"/>
              <a:t>React</a:t>
            </a:r>
            <a:r>
              <a:rPr lang="en-US" dirty="0"/>
              <a:t>. Designed for real-world B2B needs, this project delivers features like </a:t>
            </a:r>
            <a:r>
              <a:rPr lang="en-US" b="1" dirty="0"/>
              <a:t>Google</a:t>
            </a:r>
            <a:r>
              <a:rPr lang="en-US" dirty="0"/>
              <a:t> </a:t>
            </a:r>
            <a:r>
              <a:rPr lang="en-US" b="1" dirty="0"/>
              <a:t>Sign-In</a:t>
            </a:r>
            <a:r>
              <a:rPr lang="en-US" dirty="0"/>
              <a:t>, </a:t>
            </a:r>
            <a:r>
              <a:rPr lang="en-US" b="1" dirty="0"/>
              <a:t>workspace</a:t>
            </a:r>
            <a:r>
              <a:rPr lang="en-US" dirty="0"/>
              <a:t> </a:t>
            </a:r>
            <a:r>
              <a:rPr lang="en-US" b="1" dirty="0"/>
              <a:t>management</a:t>
            </a:r>
            <a:r>
              <a:rPr lang="en-US" dirty="0"/>
              <a:t>, </a:t>
            </a:r>
            <a:r>
              <a:rPr lang="en-US" b="1" dirty="0"/>
              <a:t>project</a:t>
            </a:r>
            <a:r>
              <a:rPr lang="en-US" dirty="0"/>
              <a:t> </a:t>
            </a:r>
            <a:r>
              <a:rPr lang="en-US" b="1" dirty="0"/>
              <a:t>tracking</a:t>
            </a:r>
            <a:r>
              <a:rPr lang="en-US" dirty="0"/>
              <a:t>, </a:t>
            </a:r>
            <a:r>
              <a:rPr lang="en-US" b="1" dirty="0"/>
              <a:t>task</a:t>
            </a:r>
            <a:r>
              <a:rPr lang="en-US" dirty="0"/>
              <a:t> </a:t>
            </a:r>
            <a:r>
              <a:rPr lang="en-US" b="1" dirty="0"/>
              <a:t>collaboration</a:t>
            </a:r>
            <a:r>
              <a:rPr lang="en-US" dirty="0"/>
              <a:t>, </a:t>
            </a:r>
            <a:r>
              <a:rPr lang="en-US" b="1" dirty="0"/>
              <a:t>role-based</a:t>
            </a:r>
            <a:r>
              <a:rPr lang="en-US" dirty="0"/>
              <a:t> </a:t>
            </a:r>
            <a:r>
              <a:rPr lang="en-US" b="1" dirty="0"/>
              <a:t>permissions</a:t>
            </a:r>
            <a:r>
              <a:rPr lang="en-US" dirty="0"/>
              <a:t>, and more. Perfect for people looking for an application to manage their projects and teams.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5AF0D37-A6A1-AF0A-466C-BACBD9EDB5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443"/>
          <a:stretch/>
        </p:blipFill>
        <p:spPr>
          <a:xfrm>
            <a:off x="6243430" y="2292625"/>
            <a:ext cx="4881770" cy="3054075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55225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09DC71-0EE0-B387-8C67-DA630933A0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EDEDD-2403-A87D-F421-9DF38EF1B2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755" y="340368"/>
            <a:ext cx="10058400" cy="1450757"/>
          </a:xfrm>
        </p:spPr>
        <p:txBody>
          <a:bodyPr/>
          <a:lstStyle/>
          <a:p>
            <a:r>
              <a:rPr lang="en-US" dirty="0"/>
              <a:t>T-ming UI</a:t>
            </a:r>
            <a:endParaRPr lang="en-IN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EAD5096-135C-04E0-89F9-B9D4D867BE8B}"/>
              </a:ext>
            </a:extLst>
          </p:cNvPr>
          <p:cNvSpPr txBox="1">
            <a:spLocks/>
          </p:cNvSpPr>
          <p:nvPr/>
        </p:nvSpPr>
        <p:spPr>
          <a:xfrm>
            <a:off x="609601" y="2558189"/>
            <a:ext cx="7096124" cy="3465621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Calibri" panose="020F0502020204030204" pitchFamily="34" charset="0"/>
              <a:buNone/>
            </a:pPr>
            <a:endParaRPr lang="en-IN" sz="14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ABE6CA-DB67-8EBA-B284-ACA94CA903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258" y="2554044"/>
            <a:ext cx="5576587" cy="3469766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9613362-0F4D-035C-FCCA-EE082617574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907" b="4427"/>
          <a:stretch/>
        </p:blipFill>
        <p:spPr>
          <a:xfrm>
            <a:off x="7141458" y="2094658"/>
            <a:ext cx="4440941" cy="3929152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92269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A1D822-258E-7E4F-7898-6E0D5485B0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68EDD2-C97E-75CC-3E6B-11D73FAEB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755" y="340368"/>
            <a:ext cx="10058400" cy="1450757"/>
          </a:xfrm>
        </p:spPr>
        <p:txBody>
          <a:bodyPr/>
          <a:lstStyle/>
          <a:p>
            <a:r>
              <a:rPr lang="en-US" dirty="0"/>
              <a:t>T-ming UI</a:t>
            </a:r>
            <a:endParaRPr lang="en-IN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E5EAA08-CA94-83A9-213C-E7675FA38EB4}"/>
              </a:ext>
            </a:extLst>
          </p:cNvPr>
          <p:cNvSpPr txBox="1">
            <a:spLocks/>
          </p:cNvSpPr>
          <p:nvPr/>
        </p:nvSpPr>
        <p:spPr>
          <a:xfrm>
            <a:off x="609601" y="2558189"/>
            <a:ext cx="7096124" cy="3465621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Calibri" panose="020F0502020204030204" pitchFamily="34" charset="0"/>
              <a:buNone/>
            </a:pPr>
            <a:endParaRPr lang="en-IN" sz="14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58247AA-6434-D3D9-0B68-C63E6D96255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86" t="4518" r="1286" b="1686"/>
          <a:stretch/>
        </p:blipFill>
        <p:spPr>
          <a:xfrm>
            <a:off x="6587787" y="2093140"/>
            <a:ext cx="3776972" cy="391636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5D85848-870D-D7EA-5967-9F82DD68583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701" t="5574" r="2540" b="9033"/>
          <a:stretch/>
        </p:blipFill>
        <p:spPr>
          <a:xfrm>
            <a:off x="1827241" y="2093140"/>
            <a:ext cx="3826824" cy="3916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4742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9E0B54-7463-8463-E20E-A9ABAA7168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C516FB-1047-8A5E-A0B7-7DE724B06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755" y="340368"/>
            <a:ext cx="10058400" cy="1450757"/>
          </a:xfrm>
        </p:spPr>
        <p:txBody>
          <a:bodyPr/>
          <a:lstStyle/>
          <a:p>
            <a:r>
              <a:rPr lang="en-US" dirty="0"/>
              <a:t>T-ming UI</a:t>
            </a:r>
            <a:endParaRPr lang="en-IN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D83AC7C-53A5-E85B-C2F0-C03EDAFC6919}"/>
              </a:ext>
            </a:extLst>
          </p:cNvPr>
          <p:cNvSpPr txBox="1">
            <a:spLocks/>
          </p:cNvSpPr>
          <p:nvPr/>
        </p:nvSpPr>
        <p:spPr>
          <a:xfrm>
            <a:off x="609601" y="2558189"/>
            <a:ext cx="7096124" cy="3465621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Calibri" panose="020F0502020204030204" pitchFamily="34" charset="0"/>
              <a:buNone/>
            </a:pPr>
            <a:endParaRPr lang="en-IN" sz="1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B605C9-DE2A-BDA9-B245-0345FF12DFC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37518"/>
          <a:stretch/>
        </p:blipFill>
        <p:spPr>
          <a:xfrm>
            <a:off x="3136900" y="2244277"/>
            <a:ext cx="5918199" cy="3639833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647946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A1BDDC-B908-9AC7-92C3-0820D703F4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18DD6-757D-288E-A4C2-D938D85FD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755" y="340368"/>
            <a:ext cx="10058400" cy="1450757"/>
          </a:xfrm>
        </p:spPr>
        <p:txBody>
          <a:bodyPr/>
          <a:lstStyle/>
          <a:p>
            <a:r>
              <a:rPr lang="en-US" dirty="0"/>
              <a:t>T-ming UI</a:t>
            </a:r>
            <a:endParaRPr lang="en-IN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08242EA-4238-D43A-90B3-AE99A699F8CE}"/>
              </a:ext>
            </a:extLst>
          </p:cNvPr>
          <p:cNvSpPr txBox="1">
            <a:spLocks/>
          </p:cNvSpPr>
          <p:nvPr/>
        </p:nvSpPr>
        <p:spPr>
          <a:xfrm>
            <a:off x="609601" y="2558189"/>
            <a:ext cx="7096124" cy="3465621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Calibri" panose="020F0502020204030204" pitchFamily="34" charset="0"/>
              <a:buNone/>
            </a:pPr>
            <a:endParaRPr lang="en-IN" sz="14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B89EE9-1FAD-9B46-75D0-883208C7BC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5600" y="2020487"/>
            <a:ext cx="3523458" cy="4183711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0738B7E-0F58-8442-A2BE-51076C19BD8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385" t="2543" r="1502" b="4178"/>
          <a:stretch/>
        </p:blipFill>
        <p:spPr>
          <a:xfrm>
            <a:off x="1874042" y="2020487"/>
            <a:ext cx="3163465" cy="4182372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7873089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7C75AA-EFCB-97C4-7B79-C562898354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B0C9F9-77AB-A4B6-BADD-0A14FA05B0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755" y="340368"/>
            <a:ext cx="10058400" cy="1450757"/>
          </a:xfrm>
        </p:spPr>
        <p:txBody>
          <a:bodyPr/>
          <a:lstStyle/>
          <a:p>
            <a:r>
              <a:rPr lang="en-US" dirty="0"/>
              <a:t>T-ming UI</a:t>
            </a:r>
            <a:endParaRPr lang="en-IN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854B52F3-81AB-3CC2-810C-F19BFD48C3D1}"/>
              </a:ext>
            </a:extLst>
          </p:cNvPr>
          <p:cNvSpPr txBox="1">
            <a:spLocks/>
          </p:cNvSpPr>
          <p:nvPr/>
        </p:nvSpPr>
        <p:spPr>
          <a:xfrm>
            <a:off x="609601" y="2558189"/>
            <a:ext cx="7096124" cy="3465621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Calibri" panose="020F0502020204030204" pitchFamily="34" charset="0"/>
              <a:buNone/>
            </a:pPr>
            <a:endParaRPr lang="en-IN" sz="14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53C264-10BA-5046-CAB0-AE640497366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433" b="42761"/>
          <a:stretch/>
        </p:blipFill>
        <p:spPr>
          <a:xfrm>
            <a:off x="544566" y="2558189"/>
            <a:ext cx="11102867" cy="2621201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184219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C173A9-9DF7-7CD5-7B2E-21179D949D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161BF1-B92B-FFEF-5131-A65B65716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755" y="340368"/>
            <a:ext cx="10058400" cy="1450757"/>
          </a:xfrm>
        </p:spPr>
        <p:txBody>
          <a:bodyPr/>
          <a:lstStyle/>
          <a:p>
            <a:r>
              <a:rPr lang="en-US" dirty="0"/>
              <a:t>T-ming UI</a:t>
            </a:r>
            <a:endParaRPr lang="en-I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5A078A2-7EF4-3DDE-9C64-EFA8C7B7D09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5799" b="11252"/>
          <a:stretch/>
        </p:blipFill>
        <p:spPr>
          <a:xfrm>
            <a:off x="706755" y="2064171"/>
            <a:ext cx="5262244" cy="3260913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66" name="Group 65">
            <a:extLst>
              <a:ext uri="{FF2B5EF4-FFF2-40B4-BE49-F238E27FC236}">
                <a16:creationId xmlns:a16="http://schemas.microsoft.com/office/drawing/2014/main" id="{443AC938-0C5E-15B8-A46A-ABFD8130FFF4}"/>
              </a:ext>
            </a:extLst>
          </p:cNvPr>
          <p:cNvGrpSpPr/>
          <p:nvPr/>
        </p:nvGrpSpPr>
        <p:grpSpPr>
          <a:xfrm>
            <a:off x="6320155" y="2064171"/>
            <a:ext cx="5408245" cy="4069505"/>
            <a:chOff x="6320155" y="2064171"/>
            <a:chExt cx="5408245" cy="406950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2BBFCFC-E394-0230-A348-41D5585F21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20155" y="2064171"/>
              <a:ext cx="5408245" cy="4069505"/>
            </a:xfrm>
            <a:prstGeom prst="rect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75C9F150-FFA6-51C9-409B-636639339DAA}"/>
                </a:ext>
              </a:extLst>
            </p:cNvPr>
            <p:cNvGrpSpPr/>
            <p:nvPr/>
          </p:nvGrpSpPr>
          <p:grpSpPr>
            <a:xfrm>
              <a:off x="6819780" y="4019310"/>
              <a:ext cx="352800" cy="9720"/>
              <a:chOff x="6819780" y="4019310"/>
              <a:chExt cx="352800" cy="972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4">
                <p14:nvContentPartPr>
                  <p14:cNvPr id="42" name="Ink 41">
                    <a:extLst>
                      <a:ext uri="{FF2B5EF4-FFF2-40B4-BE49-F238E27FC236}">
                        <a16:creationId xmlns:a16="http://schemas.microsoft.com/office/drawing/2014/main" id="{9D95E1BF-0080-C92A-BFF4-A12519FF207C}"/>
                      </a:ext>
                    </a:extLst>
                  </p14:cNvPr>
                  <p14:cNvContentPartPr/>
                  <p14:nvPr/>
                </p14:nvContentPartPr>
                <p14:xfrm>
                  <a:off x="6848220" y="4028670"/>
                  <a:ext cx="360" cy="360"/>
                </p14:xfrm>
              </p:contentPart>
            </mc:Choice>
            <mc:Fallback>
              <p:pic>
                <p:nvPicPr>
                  <p:cNvPr id="42" name="Ink 41">
                    <a:extLst>
                      <a:ext uri="{FF2B5EF4-FFF2-40B4-BE49-F238E27FC236}">
                        <a16:creationId xmlns:a16="http://schemas.microsoft.com/office/drawing/2014/main" id="{9D95E1BF-0080-C92A-BFF4-A12519FF207C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6785220" y="3966030"/>
                    <a:ext cx="126000" cy="12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6">
                <p14:nvContentPartPr>
                  <p14:cNvPr id="43" name="Ink 42">
                    <a:extLst>
                      <a:ext uri="{FF2B5EF4-FFF2-40B4-BE49-F238E27FC236}">
                        <a16:creationId xmlns:a16="http://schemas.microsoft.com/office/drawing/2014/main" id="{3B6D5562-A360-2CFC-0551-0BBA081422B3}"/>
                      </a:ext>
                    </a:extLst>
                  </p14:cNvPr>
                  <p14:cNvContentPartPr/>
                  <p14:nvPr/>
                </p14:nvContentPartPr>
                <p14:xfrm>
                  <a:off x="6819780" y="4028670"/>
                  <a:ext cx="360" cy="360"/>
                </p14:xfrm>
              </p:contentPart>
            </mc:Choice>
            <mc:Fallback>
              <p:pic>
                <p:nvPicPr>
                  <p:cNvPr id="43" name="Ink 42">
                    <a:extLst>
                      <a:ext uri="{FF2B5EF4-FFF2-40B4-BE49-F238E27FC236}">
                        <a16:creationId xmlns:a16="http://schemas.microsoft.com/office/drawing/2014/main" id="{3B6D5562-A360-2CFC-0551-0BBA081422B3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6756780" y="3966030"/>
                    <a:ext cx="126000" cy="12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7">
                <p14:nvContentPartPr>
                  <p14:cNvPr id="44" name="Ink 43">
                    <a:extLst>
                      <a:ext uri="{FF2B5EF4-FFF2-40B4-BE49-F238E27FC236}">
                        <a16:creationId xmlns:a16="http://schemas.microsoft.com/office/drawing/2014/main" id="{A778D3C0-E082-E94C-78D6-AD514279AC59}"/>
                      </a:ext>
                    </a:extLst>
                  </p14:cNvPr>
                  <p14:cNvContentPartPr/>
                  <p14:nvPr/>
                </p14:nvContentPartPr>
                <p14:xfrm>
                  <a:off x="6981780" y="4019310"/>
                  <a:ext cx="360" cy="360"/>
                </p14:xfrm>
              </p:contentPart>
            </mc:Choice>
            <mc:Fallback>
              <p:pic>
                <p:nvPicPr>
                  <p:cNvPr id="44" name="Ink 43">
                    <a:extLst>
                      <a:ext uri="{FF2B5EF4-FFF2-40B4-BE49-F238E27FC236}">
                        <a16:creationId xmlns:a16="http://schemas.microsoft.com/office/drawing/2014/main" id="{A778D3C0-E082-E94C-78D6-AD514279AC59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6918780" y="3956670"/>
                    <a:ext cx="126000" cy="12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8">
                <p14:nvContentPartPr>
                  <p14:cNvPr id="45" name="Ink 44">
                    <a:extLst>
                      <a:ext uri="{FF2B5EF4-FFF2-40B4-BE49-F238E27FC236}">
                        <a16:creationId xmlns:a16="http://schemas.microsoft.com/office/drawing/2014/main" id="{7F86CC9A-841D-972B-1A94-01FED8DFCC8A}"/>
                      </a:ext>
                    </a:extLst>
                  </p14:cNvPr>
                  <p14:cNvContentPartPr/>
                  <p14:nvPr/>
                </p14:nvContentPartPr>
                <p14:xfrm>
                  <a:off x="7095900" y="4019310"/>
                  <a:ext cx="360" cy="360"/>
                </p14:xfrm>
              </p:contentPart>
            </mc:Choice>
            <mc:Fallback>
              <p:pic>
                <p:nvPicPr>
                  <p:cNvPr id="45" name="Ink 44">
                    <a:extLst>
                      <a:ext uri="{FF2B5EF4-FFF2-40B4-BE49-F238E27FC236}">
                        <a16:creationId xmlns:a16="http://schemas.microsoft.com/office/drawing/2014/main" id="{7F86CC9A-841D-972B-1A94-01FED8DFCC8A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7032900" y="3956670"/>
                    <a:ext cx="126000" cy="12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9">
                <p14:nvContentPartPr>
                  <p14:cNvPr id="49" name="Ink 48">
                    <a:extLst>
                      <a:ext uri="{FF2B5EF4-FFF2-40B4-BE49-F238E27FC236}">
                        <a16:creationId xmlns:a16="http://schemas.microsoft.com/office/drawing/2014/main" id="{05C429DB-E72D-E610-7AAC-02F99B9C5E3D}"/>
                      </a:ext>
                    </a:extLst>
                  </p14:cNvPr>
                  <p14:cNvContentPartPr/>
                  <p14:nvPr/>
                </p14:nvContentPartPr>
                <p14:xfrm>
                  <a:off x="7172220" y="4019310"/>
                  <a:ext cx="360" cy="360"/>
                </p14:xfrm>
              </p:contentPart>
            </mc:Choice>
            <mc:Fallback>
              <p:pic>
                <p:nvPicPr>
                  <p:cNvPr id="49" name="Ink 48">
                    <a:extLst>
                      <a:ext uri="{FF2B5EF4-FFF2-40B4-BE49-F238E27FC236}">
                        <a16:creationId xmlns:a16="http://schemas.microsoft.com/office/drawing/2014/main" id="{05C429DB-E72D-E610-7AAC-02F99B9C5E3D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7109220" y="3956670"/>
                    <a:ext cx="126000" cy="12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0">
                <p14:nvContentPartPr>
                  <p14:cNvPr id="50" name="Ink 49">
                    <a:extLst>
                      <a:ext uri="{FF2B5EF4-FFF2-40B4-BE49-F238E27FC236}">
                        <a16:creationId xmlns:a16="http://schemas.microsoft.com/office/drawing/2014/main" id="{F9E0D2E4-6446-C6B9-3443-F05DFDE061C4}"/>
                      </a:ext>
                    </a:extLst>
                  </p14:cNvPr>
                  <p14:cNvContentPartPr/>
                  <p14:nvPr/>
                </p14:nvContentPartPr>
                <p14:xfrm>
                  <a:off x="7029300" y="4028670"/>
                  <a:ext cx="360" cy="360"/>
                </p14:xfrm>
              </p:contentPart>
            </mc:Choice>
            <mc:Fallback>
              <p:pic>
                <p:nvPicPr>
                  <p:cNvPr id="50" name="Ink 49">
                    <a:extLst>
                      <a:ext uri="{FF2B5EF4-FFF2-40B4-BE49-F238E27FC236}">
                        <a16:creationId xmlns:a16="http://schemas.microsoft.com/office/drawing/2014/main" id="{F9E0D2E4-6446-C6B9-3443-F05DFDE061C4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6966300" y="3966030"/>
                    <a:ext cx="126000" cy="12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1">
                <p14:nvContentPartPr>
                  <p14:cNvPr id="51" name="Ink 50">
                    <a:extLst>
                      <a:ext uri="{FF2B5EF4-FFF2-40B4-BE49-F238E27FC236}">
                        <a16:creationId xmlns:a16="http://schemas.microsoft.com/office/drawing/2014/main" id="{9E5C4531-3A1B-18A6-60EF-11067CFE7460}"/>
                      </a:ext>
                    </a:extLst>
                  </p14:cNvPr>
                  <p14:cNvContentPartPr/>
                  <p14:nvPr/>
                </p14:nvContentPartPr>
                <p14:xfrm>
                  <a:off x="6953340" y="4028670"/>
                  <a:ext cx="360" cy="360"/>
                </p14:xfrm>
              </p:contentPart>
            </mc:Choice>
            <mc:Fallback>
              <p:pic>
                <p:nvPicPr>
                  <p:cNvPr id="51" name="Ink 50">
                    <a:extLst>
                      <a:ext uri="{FF2B5EF4-FFF2-40B4-BE49-F238E27FC236}">
                        <a16:creationId xmlns:a16="http://schemas.microsoft.com/office/drawing/2014/main" id="{9E5C4531-3A1B-18A6-60EF-11067CFE7460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6890340" y="3966030"/>
                    <a:ext cx="126000" cy="12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2">
                <p14:nvContentPartPr>
                  <p14:cNvPr id="52" name="Ink 51">
                    <a:extLst>
                      <a:ext uri="{FF2B5EF4-FFF2-40B4-BE49-F238E27FC236}">
                        <a16:creationId xmlns:a16="http://schemas.microsoft.com/office/drawing/2014/main" id="{5BE09DC6-337A-FE7D-77B8-8AB67E37D92A}"/>
                      </a:ext>
                    </a:extLst>
                  </p14:cNvPr>
                  <p14:cNvContentPartPr/>
                  <p14:nvPr/>
                </p14:nvContentPartPr>
                <p14:xfrm>
                  <a:off x="7010220" y="4028670"/>
                  <a:ext cx="360" cy="360"/>
                </p14:xfrm>
              </p:contentPart>
            </mc:Choice>
            <mc:Fallback>
              <p:pic>
                <p:nvPicPr>
                  <p:cNvPr id="52" name="Ink 51">
                    <a:extLst>
                      <a:ext uri="{FF2B5EF4-FFF2-40B4-BE49-F238E27FC236}">
                        <a16:creationId xmlns:a16="http://schemas.microsoft.com/office/drawing/2014/main" id="{5BE09DC6-337A-FE7D-77B8-8AB67E37D92A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6947220" y="3966030"/>
                    <a:ext cx="126000" cy="12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3">
                <p14:nvContentPartPr>
                  <p14:cNvPr id="54" name="Ink 53">
                    <a:extLst>
                      <a:ext uri="{FF2B5EF4-FFF2-40B4-BE49-F238E27FC236}">
                        <a16:creationId xmlns:a16="http://schemas.microsoft.com/office/drawing/2014/main" id="{484EC1E7-1CE6-82F7-0817-BB4FEE0F895C}"/>
                      </a:ext>
                    </a:extLst>
                  </p14:cNvPr>
                  <p14:cNvContentPartPr/>
                  <p14:nvPr/>
                </p14:nvContentPartPr>
                <p14:xfrm>
                  <a:off x="7019940" y="4028670"/>
                  <a:ext cx="360" cy="360"/>
                </p14:xfrm>
              </p:contentPart>
            </mc:Choice>
            <mc:Fallback>
              <p:pic>
                <p:nvPicPr>
                  <p:cNvPr id="54" name="Ink 53">
                    <a:extLst>
                      <a:ext uri="{FF2B5EF4-FFF2-40B4-BE49-F238E27FC236}">
                        <a16:creationId xmlns:a16="http://schemas.microsoft.com/office/drawing/2014/main" id="{484EC1E7-1CE6-82F7-0817-BB4FEE0F895C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6956940" y="3966030"/>
                    <a:ext cx="126000" cy="1260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54E1FF8D-8E18-EA52-ADF3-2FE49B2F8BBD}"/>
                </a:ext>
              </a:extLst>
            </p:cNvPr>
            <p:cNvGrpSpPr/>
            <p:nvPr/>
          </p:nvGrpSpPr>
          <p:grpSpPr>
            <a:xfrm>
              <a:off x="6838860" y="4400190"/>
              <a:ext cx="524160" cy="360"/>
              <a:chOff x="6838860" y="4400190"/>
              <a:chExt cx="524160" cy="36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14">
                <p14:nvContentPartPr>
                  <p14:cNvPr id="56" name="Ink 55">
                    <a:extLst>
                      <a:ext uri="{FF2B5EF4-FFF2-40B4-BE49-F238E27FC236}">
                        <a16:creationId xmlns:a16="http://schemas.microsoft.com/office/drawing/2014/main" id="{5DC042CE-D44B-F141-BD53-88FFBE7D4DD3}"/>
                      </a:ext>
                    </a:extLst>
                  </p14:cNvPr>
                  <p14:cNvContentPartPr/>
                  <p14:nvPr/>
                </p14:nvContentPartPr>
                <p14:xfrm>
                  <a:off x="6838860" y="4400190"/>
                  <a:ext cx="360" cy="360"/>
                </p14:xfrm>
              </p:contentPart>
            </mc:Choice>
            <mc:Fallback>
              <p:pic>
                <p:nvPicPr>
                  <p:cNvPr id="56" name="Ink 55">
                    <a:extLst>
                      <a:ext uri="{FF2B5EF4-FFF2-40B4-BE49-F238E27FC236}">
                        <a16:creationId xmlns:a16="http://schemas.microsoft.com/office/drawing/2014/main" id="{5DC042CE-D44B-F141-BD53-88FFBE7D4DD3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6775860" y="4337550"/>
                    <a:ext cx="126000" cy="12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5">
                <p14:nvContentPartPr>
                  <p14:cNvPr id="57" name="Ink 56">
                    <a:extLst>
                      <a:ext uri="{FF2B5EF4-FFF2-40B4-BE49-F238E27FC236}">
                        <a16:creationId xmlns:a16="http://schemas.microsoft.com/office/drawing/2014/main" id="{CC104643-27A5-6EEC-F5BF-D3BC35638543}"/>
                      </a:ext>
                    </a:extLst>
                  </p14:cNvPr>
                  <p14:cNvContentPartPr/>
                  <p14:nvPr/>
                </p14:nvContentPartPr>
                <p14:xfrm>
                  <a:off x="6886380" y="4400190"/>
                  <a:ext cx="360" cy="360"/>
                </p14:xfrm>
              </p:contentPart>
            </mc:Choice>
            <mc:Fallback>
              <p:pic>
                <p:nvPicPr>
                  <p:cNvPr id="57" name="Ink 56">
                    <a:extLst>
                      <a:ext uri="{FF2B5EF4-FFF2-40B4-BE49-F238E27FC236}">
                        <a16:creationId xmlns:a16="http://schemas.microsoft.com/office/drawing/2014/main" id="{CC104643-27A5-6EEC-F5BF-D3BC35638543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6823380" y="4337550"/>
                    <a:ext cx="126000" cy="12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6">
                <p14:nvContentPartPr>
                  <p14:cNvPr id="58" name="Ink 57">
                    <a:extLst>
                      <a:ext uri="{FF2B5EF4-FFF2-40B4-BE49-F238E27FC236}">
                        <a16:creationId xmlns:a16="http://schemas.microsoft.com/office/drawing/2014/main" id="{F2533953-E939-1E5E-C843-0A563275EC91}"/>
                      </a:ext>
                    </a:extLst>
                  </p14:cNvPr>
                  <p14:cNvContentPartPr/>
                  <p14:nvPr/>
                </p14:nvContentPartPr>
                <p14:xfrm>
                  <a:off x="6962700" y="4400190"/>
                  <a:ext cx="360" cy="360"/>
                </p14:xfrm>
              </p:contentPart>
            </mc:Choice>
            <mc:Fallback>
              <p:pic>
                <p:nvPicPr>
                  <p:cNvPr id="58" name="Ink 57">
                    <a:extLst>
                      <a:ext uri="{FF2B5EF4-FFF2-40B4-BE49-F238E27FC236}">
                        <a16:creationId xmlns:a16="http://schemas.microsoft.com/office/drawing/2014/main" id="{F2533953-E939-1E5E-C843-0A563275EC91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6899700" y="4337550"/>
                    <a:ext cx="126000" cy="12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7">
                <p14:nvContentPartPr>
                  <p14:cNvPr id="59" name="Ink 58">
                    <a:extLst>
                      <a:ext uri="{FF2B5EF4-FFF2-40B4-BE49-F238E27FC236}">
                        <a16:creationId xmlns:a16="http://schemas.microsoft.com/office/drawing/2014/main" id="{3461AB71-737D-AA57-8573-AC7AC446EB9B}"/>
                      </a:ext>
                    </a:extLst>
                  </p14:cNvPr>
                  <p14:cNvContentPartPr/>
                  <p14:nvPr/>
                </p14:nvContentPartPr>
                <p14:xfrm>
                  <a:off x="7048380" y="4400190"/>
                  <a:ext cx="360" cy="360"/>
                </p14:xfrm>
              </p:contentPart>
            </mc:Choice>
            <mc:Fallback>
              <p:pic>
                <p:nvPicPr>
                  <p:cNvPr id="59" name="Ink 58">
                    <a:extLst>
                      <a:ext uri="{FF2B5EF4-FFF2-40B4-BE49-F238E27FC236}">
                        <a16:creationId xmlns:a16="http://schemas.microsoft.com/office/drawing/2014/main" id="{3461AB71-737D-AA57-8573-AC7AC446EB9B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6985380" y="4337550"/>
                    <a:ext cx="126000" cy="12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8">
                <p14:nvContentPartPr>
                  <p14:cNvPr id="61" name="Ink 60">
                    <a:extLst>
                      <a:ext uri="{FF2B5EF4-FFF2-40B4-BE49-F238E27FC236}">
                        <a16:creationId xmlns:a16="http://schemas.microsoft.com/office/drawing/2014/main" id="{C8A41C26-EB4C-C4EA-A4FB-AD0B15F0143F}"/>
                      </a:ext>
                    </a:extLst>
                  </p14:cNvPr>
                  <p14:cNvContentPartPr/>
                  <p14:nvPr/>
                </p14:nvContentPartPr>
                <p14:xfrm>
                  <a:off x="7172220" y="4400190"/>
                  <a:ext cx="360" cy="360"/>
                </p14:xfrm>
              </p:contentPart>
            </mc:Choice>
            <mc:Fallback>
              <p:pic>
                <p:nvPicPr>
                  <p:cNvPr id="61" name="Ink 60">
                    <a:extLst>
                      <a:ext uri="{FF2B5EF4-FFF2-40B4-BE49-F238E27FC236}">
                        <a16:creationId xmlns:a16="http://schemas.microsoft.com/office/drawing/2014/main" id="{C8A41C26-EB4C-C4EA-A4FB-AD0B15F0143F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7109220" y="4337550"/>
                    <a:ext cx="126000" cy="12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9">
                <p14:nvContentPartPr>
                  <p14:cNvPr id="62" name="Ink 61">
                    <a:extLst>
                      <a:ext uri="{FF2B5EF4-FFF2-40B4-BE49-F238E27FC236}">
                        <a16:creationId xmlns:a16="http://schemas.microsoft.com/office/drawing/2014/main" id="{7E763AD0-B1AD-EDE7-9B6B-A49445194154}"/>
                      </a:ext>
                    </a:extLst>
                  </p14:cNvPr>
                  <p14:cNvContentPartPr/>
                  <p14:nvPr/>
                </p14:nvContentPartPr>
                <p14:xfrm>
                  <a:off x="7248540" y="4400190"/>
                  <a:ext cx="360" cy="360"/>
                </p14:xfrm>
              </p:contentPart>
            </mc:Choice>
            <mc:Fallback>
              <p:pic>
                <p:nvPicPr>
                  <p:cNvPr id="62" name="Ink 61">
                    <a:extLst>
                      <a:ext uri="{FF2B5EF4-FFF2-40B4-BE49-F238E27FC236}">
                        <a16:creationId xmlns:a16="http://schemas.microsoft.com/office/drawing/2014/main" id="{7E763AD0-B1AD-EDE7-9B6B-A49445194154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7185540" y="4337550"/>
                    <a:ext cx="126000" cy="12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0">
                <p14:nvContentPartPr>
                  <p14:cNvPr id="64" name="Ink 63">
                    <a:extLst>
                      <a:ext uri="{FF2B5EF4-FFF2-40B4-BE49-F238E27FC236}">
                        <a16:creationId xmlns:a16="http://schemas.microsoft.com/office/drawing/2014/main" id="{890450A3-47E2-1480-E638-927BF0B95522}"/>
                      </a:ext>
                    </a:extLst>
                  </p14:cNvPr>
                  <p14:cNvContentPartPr/>
                  <p14:nvPr/>
                </p14:nvContentPartPr>
                <p14:xfrm>
                  <a:off x="7362660" y="4400190"/>
                  <a:ext cx="360" cy="360"/>
                </p14:xfrm>
              </p:contentPart>
            </mc:Choice>
            <mc:Fallback>
              <p:pic>
                <p:nvPicPr>
                  <p:cNvPr id="64" name="Ink 63">
                    <a:extLst>
                      <a:ext uri="{FF2B5EF4-FFF2-40B4-BE49-F238E27FC236}">
                        <a16:creationId xmlns:a16="http://schemas.microsoft.com/office/drawing/2014/main" id="{890450A3-47E2-1480-E638-927BF0B95522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7299660" y="4337550"/>
                    <a:ext cx="126000" cy="1260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295692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70A69F-E277-57D5-2C0B-C82A2E5FE1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B49A25-2BBB-1AA3-32DB-B04D91C98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03219"/>
            <a:ext cx="10058400" cy="1450757"/>
          </a:xfrm>
        </p:spPr>
        <p:txBody>
          <a:bodyPr/>
          <a:lstStyle/>
          <a:p>
            <a:r>
              <a:rPr lang="en-US" dirty="0"/>
              <a:t>T-ming</a:t>
            </a:r>
            <a:endParaRPr lang="en-IN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A004F87-D699-3BAD-29B1-C50CF0A8C173}"/>
              </a:ext>
            </a:extLst>
          </p:cNvPr>
          <p:cNvSpPr txBox="1">
            <a:spLocks/>
          </p:cNvSpPr>
          <p:nvPr/>
        </p:nvSpPr>
        <p:spPr>
          <a:xfrm>
            <a:off x="1828800" y="2476224"/>
            <a:ext cx="8534399" cy="2627801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Calibri" panose="020F0502020204030204" pitchFamily="34" charset="0"/>
              <a:buNone/>
            </a:pPr>
            <a:r>
              <a:rPr lang="en-US" dirty="0"/>
              <a:t>This application aims to provide a </a:t>
            </a:r>
            <a:r>
              <a:rPr lang="en-US" b="1" dirty="0"/>
              <a:t>simple, efficient, and scalable solution</a:t>
            </a:r>
            <a:r>
              <a:rPr lang="en-US" dirty="0"/>
              <a:t> for managing</a:t>
            </a:r>
            <a:r>
              <a:rPr lang="en-US" sz="1800" dirty="0"/>
              <a:t> </a:t>
            </a:r>
            <a:r>
              <a:rPr lang="en-IN" b="1" dirty="0"/>
              <a:t>team-based or solo projects, or tasks, </a:t>
            </a:r>
            <a:r>
              <a:rPr lang="en-IN" dirty="0"/>
              <a:t>while</a:t>
            </a:r>
            <a:r>
              <a:rPr lang="en-IN" b="1" dirty="0"/>
              <a:t> </a:t>
            </a:r>
            <a:r>
              <a:rPr lang="en-IN" dirty="0"/>
              <a:t>ensuring</a:t>
            </a:r>
            <a:r>
              <a:rPr lang="en-IN" b="1" dirty="0"/>
              <a:t> secure authentication </a:t>
            </a:r>
            <a:r>
              <a:rPr lang="en-IN" dirty="0"/>
              <a:t>and</a:t>
            </a:r>
            <a:r>
              <a:rPr lang="en-IN" b="1" dirty="0"/>
              <a:t> access control. </a:t>
            </a:r>
            <a:r>
              <a:rPr lang="en-US" dirty="0"/>
              <a:t>Using modern technology, it provides a </a:t>
            </a:r>
            <a:r>
              <a:rPr lang="en-US" b="1" dirty="0"/>
              <a:t>simple and clear way</a:t>
            </a:r>
            <a:r>
              <a:rPr lang="en-US" dirty="0"/>
              <a:t> for teams to </a:t>
            </a:r>
            <a:r>
              <a:rPr lang="en-US" b="1" dirty="0"/>
              <a:t>work together without confusion</a:t>
            </a:r>
            <a:r>
              <a:rPr lang="en-US" dirty="0"/>
              <a:t>. With </a:t>
            </a:r>
            <a:r>
              <a:rPr lang="en-US" b="1" dirty="0"/>
              <a:t>automated workspace setup and clear permissions</a:t>
            </a:r>
            <a:r>
              <a:rPr lang="en-US" dirty="0"/>
              <a:t>, teams can </a:t>
            </a:r>
            <a:r>
              <a:rPr lang="en-US" b="1" dirty="0"/>
              <a:t>focus on their work more efficiently</a:t>
            </a:r>
            <a:r>
              <a:rPr lang="en-US" dirty="0"/>
              <a:t>, making project management </a:t>
            </a:r>
            <a:r>
              <a:rPr lang="en-US" b="1" dirty="0"/>
              <a:t>more organized and user-friendly</a:t>
            </a:r>
            <a:r>
              <a:rPr lang="en-US" dirty="0"/>
              <a:t>.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11888344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71766D-2050-4A39-463C-3BB6BC7965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39A5DA-E6FA-0E0D-F3AE-2C9CFD51DA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03219"/>
            <a:ext cx="10058400" cy="1450757"/>
          </a:xfrm>
        </p:spPr>
        <p:txBody>
          <a:bodyPr/>
          <a:lstStyle/>
          <a:p>
            <a:pPr algn="ctr"/>
            <a:r>
              <a:rPr lang="en-US" dirty="0"/>
              <a:t>This is T-ming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9784E1E-92D9-7C69-D528-CC1BDD2691A4}"/>
              </a:ext>
            </a:extLst>
          </p:cNvPr>
          <p:cNvSpPr txBox="1">
            <a:spLocks/>
          </p:cNvSpPr>
          <p:nvPr/>
        </p:nvSpPr>
        <p:spPr>
          <a:xfrm>
            <a:off x="1375983" y="2471588"/>
            <a:ext cx="9440034" cy="139795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chemeClr val="tx1"/>
                </a:solidFill>
                <a:latin typeface="Inter"/>
              </a:rPr>
              <a:t>A team-based project management system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47DF1FF1-9843-BF17-6F08-C6B6163143C8}"/>
              </a:ext>
            </a:extLst>
          </p:cNvPr>
          <p:cNvSpPr txBox="1">
            <a:spLocks/>
          </p:cNvSpPr>
          <p:nvPr/>
        </p:nvSpPr>
        <p:spPr>
          <a:xfrm>
            <a:off x="8610600" y="6437949"/>
            <a:ext cx="3682488" cy="43275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Special thanks to my laptop and google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5BA784B4-4729-17E6-28D7-A776A7FFF038}"/>
              </a:ext>
            </a:extLst>
          </p:cNvPr>
          <p:cNvSpPr txBox="1">
            <a:spLocks/>
          </p:cNvSpPr>
          <p:nvPr/>
        </p:nvSpPr>
        <p:spPr>
          <a:xfrm>
            <a:off x="7226300" y="5434649"/>
            <a:ext cx="4775200" cy="76337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00000"/>
              </a:lnSpc>
              <a:buNone/>
            </a:pP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Crafted with Code and Computers by:</a:t>
            </a:r>
          </a:p>
          <a:p>
            <a:pPr marL="0" indent="0" algn="r">
              <a:lnSpc>
                <a:spcPct val="100000"/>
              </a:lnSpc>
              <a:buNone/>
            </a:pP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Divya Jyoti and Ghanshyam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934AB7E-04ED-1A2E-584A-1821CBF5A29C}"/>
              </a:ext>
            </a:extLst>
          </p:cNvPr>
          <p:cNvSpPr txBox="1">
            <a:spLocks/>
          </p:cNvSpPr>
          <p:nvPr/>
        </p:nvSpPr>
        <p:spPr>
          <a:xfrm>
            <a:off x="1066800" y="2868934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Thankyou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089477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E1F51E-5DA5-751C-87DF-60262F6B80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KEY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030DB7-09C9-3280-26D5-C8E618F14D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4742" y="2031963"/>
            <a:ext cx="3657602" cy="3759238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IN" sz="1600" b="1" dirty="0"/>
              <a:t>Authentication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1600" dirty="0"/>
              <a:t>Google Sign-In, Email, Password</a:t>
            </a:r>
          </a:p>
          <a:p>
            <a:pPr>
              <a:buNone/>
            </a:pPr>
            <a:r>
              <a:rPr lang="en-IN" sz="1600" b="1" dirty="0"/>
              <a:t>Workspaces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1600" dirty="0"/>
              <a:t>Create &amp; Manage Multiple Workspaces</a:t>
            </a:r>
          </a:p>
          <a:p>
            <a:pPr>
              <a:buNone/>
            </a:pPr>
            <a:r>
              <a:rPr lang="en-IN" sz="1600" b="1" dirty="0"/>
              <a:t>Project &amp; Task Management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1600" dirty="0"/>
              <a:t>Projects Management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1600" dirty="0"/>
              <a:t>Task CRUD (Create, Read, Update, Delete)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1600" dirty="0"/>
              <a:t>Status, Priority, Assignee</a:t>
            </a:r>
          </a:p>
          <a:p>
            <a:endParaRPr lang="en-IN" sz="1600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895CCD4-5AAB-DDEE-7714-7FF9B92FE303}"/>
              </a:ext>
            </a:extLst>
          </p:cNvPr>
          <p:cNvSpPr txBox="1">
            <a:spLocks/>
          </p:cNvSpPr>
          <p:nvPr/>
        </p:nvSpPr>
        <p:spPr>
          <a:xfrm>
            <a:off x="8357327" y="2031962"/>
            <a:ext cx="3245393" cy="3889093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Calibri" panose="020F0502020204030204" pitchFamily="34" charset="0"/>
              <a:buNone/>
            </a:pPr>
            <a:r>
              <a:rPr lang="en-IN" sz="1600" b="1" dirty="0"/>
              <a:t>User Roles &amp; Access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1600" dirty="0"/>
              <a:t>Owner, Admin, Member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1600" dirty="0"/>
              <a:t>Invite Members to Workspaces</a:t>
            </a:r>
          </a:p>
          <a:p>
            <a:pPr>
              <a:buFont typeface="Calibri" panose="020F0502020204030204" pitchFamily="34" charset="0"/>
              <a:buNone/>
            </a:pPr>
            <a:r>
              <a:rPr lang="en-IN" sz="1600" b="1" dirty="0"/>
              <a:t>Smart Search &amp; Filtering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1600" dirty="0"/>
              <a:t>Search by Status, Priority, Assignee</a:t>
            </a:r>
          </a:p>
          <a:p>
            <a:pPr>
              <a:buFont typeface="Calibri" panose="020F0502020204030204" pitchFamily="34" charset="0"/>
              <a:buNone/>
            </a:pPr>
            <a:r>
              <a:rPr lang="en-IN" sz="1600" b="1" dirty="0"/>
              <a:t>Advanced Features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1600" dirty="0"/>
              <a:t>Analytics Dashboard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1600" dirty="0"/>
              <a:t>Pagination &amp; Load More</a:t>
            </a:r>
          </a:p>
          <a:p>
            <a:endParaRPr lang="en-IN" sz="1600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B4901A3D-60BD-3C41-1634-A339719074EC}"/>
              </a:ext>
            </a:extLst>
          </p:cNvPr>
          <p:cNvSpPr txBox="1">
            <a:spLocks/>
          </p:cNvSpPr>
          <p:nvPr/>
        </p:nvSpPr>
        <p:spPr>
          <a:xfrm>
            <a:off x="4762138" y="2031962"/>
            <a:ext cx="3245394" cy="3889093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Calibri" panose="020F0502020204030204" pitchFamily="34" charset="0"/>
              <a:buNone/>
            </a:pPr>
            <a:r>
              <a:rPr lang="en-IN" sz="1600" b="1" dirty="0"/>
              <a:t>Security &amp; Data Integrity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1600" dirty="0"/>
              <a:t>Cookie Session Management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1600" dirty="0"/>
              <a:t>Logout &amp; Session Termination</a:t>
            </a:r>
          </a:p>
          <a:p>
            <a:pPr>
              <a:buFont typeface="Calibri" panose="020F0502020204030204" pitchFamily="34" charset="0"/>
              <a:buNone/>
            </a:pPr>
            <a:r>
              <a:rPr lang="en-IN" sz="1600" b="1" dirty="0"/>
              <a:t>Tech Stack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1600" dirty="0"/>
              <a:t>Built with MERN (MongoDB, Express, React, Node.js)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1600" dirty="0"/>
              <a:t>TypeScript for Strong Typing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1600" dirty="0"/>
              <a:t>Seeding for Test Data</a:t>
            </a:r>
          </a:p>
          <a:p>
            <a:endParaRPr lang="en-IN" sz="1600" dirty="0"/>
          </a:p>
        </p:txBody>
      </p:sp>
    </p:spTree>
    <p:extLst>
      <p:ext uri="{BB962C8B-B14F-4D97-AF65-F5344CB8AC3E}">
        <p14:creationId xmlns:p14="http://schemas.microsoft.com/office/powerpoint/2010/main" val="21893741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6AF386-5F90-EEC7-AC6C-FF332E73F8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35832-EC06-A66D-08CA-D716276D4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Modern Tech Stack for Development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C2913-D948-4E43-3CD1-7873756A21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9242" y="2225316"/>
            <a:ext cx="4896758" cy="3098526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IN" sz="1400" b="1" dirty="0"/>
              <a:t>Backend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1400" b="1" dirty="0"/>
              <a:t>Node.js</a:t>
            </a:r>
            <a:r>
              <a:rPr lang="en-IN" sz="1400" dirty="0"/>
              <a:t> – Scalable and efficient backend architecture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1400" b="1" dirty="0"/>
              <a:t>MongoDB &amp; Mongoose</a:t>
            </a:r>
            <a:r>
              <a:rPr lang="en-IN" sz="1400" dirty="0"/>
              <a:t> – Flexible and scalable database solutions</a:t>
            </a:r>
          </a:p>
          <a:p>
            <a:pPr>
              <a:buFont typeface="Arial" panose="020B0604020202020204" pitchFamily="34" charset="0"/>
              <a:buChar char="•"/>
            </a:pPr>
            <a:endParaRPr lang="en-IN" sz="1400" dirty="0"/>
          </a:p>
          <a:p>
            <a:pPr>
              <a:buNone/>
            </a:pPr>
            <a:r>
              <a:rPr lang="en-IN" sz="1400" b="1" dirty="0"/>
              <a:t>Frontend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1400" b="1" dirty="0"/>
              <a:t>React.js</a:t>
            </a:r>
            <a:r>
              <a:rPr lang="en-IN" sz="1400" dirty="0"/>
              <a:t> – Dynamic and component-driven UI framework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1400" b="1" dirty="0"/>
              <a:t>Vite.js</a:t>
            </a:r>
            <a:r>
              <a:rPr lang="en-IN" sz="1400" dirty="0"/>
              <a:t> – Lightning-fast frontend development</a:t>
            </a:r>
          </a:p>
          <a:p>
            <a:endParaRPr lang="en-IN" sz="16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64C20CF-B913-C170-7AEB-9F0572D966B3}"/>
              </a:ext>
            </a:extLst>
          </p:cNvPr>
          <p:cNvSpPr txBox="1">
            <a:spLocks/>
          </p:cNvSpPr>
          <p:nvPr/>
        </p:nvSpPr>
        <p:spPr>
          <a:xfrm>
            <a:off x="6258922" y="2225316"/>
            <a:ext cx="4896758" cy="3098526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Calibri" panose="020F0502020204030204" pitchFamily="34" charset="0"/>
              <a:buNone/>
            </a:pPr>
            <a:r>
              <a:rPr lang="en-IN" sz="1400" b="1" dirty="0"/>
              <a:t>Authentication &amp; Security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1400" b="1" dirty="0"/>
              <a:t>Google OAuth</a:t>
            </a:r>
            <a:r>
              <a:rPr lang="en-IN" sz="1400" dirty="0"/>
              <a:t> – Seamless Google Sign-In integration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1400" b="1" dirty="0"/>
              <a:t>TypeScript</a:t>
            </a:r>
            <a:r>
              <a:rPr lang="en-IN" sz="1400" dirty="0"/>
              <a:t> – Type-safe and robust codebase</a:t>
            </a:r>
          </a:p>
          <a:p>
            <a:pPr>
              <a:buFont typeface="Arial" panose="020B0604020202020204" pitchFamily="34" charset="0"/>
              <a:buChar char="•"/>
            </a:pPr>
            <a:endParaRPr lang="en-IN" sz="1400" dirty="0"/>
          </a:p>
          <a:p>
            <a:pPr>
              <a:buFont typeface="Calibri" panose="020F0502020204030204" pitchFamily="34" charset="0"/>
              <a:buNone/>
            </a:pPr>
            <a:r>
              <a:rPr lang="en-IN" sz="1400" b="1" dirty="0"/>
              <a:t>UI &amp; Styling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1400" b="1" dirty="0"/>
              <a:t>Tailwind CSS &amp; Shadcn UI</a:t>
            </a:r>
            <a:r>
              <a:rPr lang="en-IN" sz="1400" dirty="0"/>
              <a:t> – Beautiful, responsive, and modern design</a:t>
            </a:r>
          </a:p>
          <a:p>
            <a:endParaRPr lang="en-IN" sz="1600" dirty="0"/>
          </a:p>
        </p:txBody>
      </p:sp>
    </p:spTree>
    <p:extLst>
      <p:ext uri="{BB962C8B-B14F-4D97-AF65-F5344CB8AC3E}">
        <p14:creationId xmlns:p14="http://schemas.microsoft.com/office/powerpoint/2010/main" val="30462502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374174-E8F1-5E10-0BCB-B654358BDA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F94A06-C07D-7EAA-1D36-12CBF95EF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Flow Diagrams</a:t>
            </a:r>
            <a:endParaRPr lang="en-IN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1956264-A871-70B4-5726-1C07FF915C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43127" y="1968500"/>
            <a:ext cx="5095924" cy="4368800"/>
          </a:xfr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CBB0856-E2D7-BFCA-FB8E-31F466780C80}"/>
              </a:ext>
            </a:extLst>
          </p:cNvPr>
          <p:cNvSpPr txBox="1">
            <a:spLocks/>
          </p:cNvSpPr>
          <p:nvPr/>
        </p:nvSpPr>
        <p:spPr>
          <a:xfrm>
            <a:off x="457201" y="2405789"/>
            <a:ext cx="5985926" cy="3465621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Calibri" panose="020F0502020204030204" pitchFamily="34" charset="0"/>
              <a:buNone/>
            </a:pPr>
            <a:r>
              <a:rPr lang="en-IN" sz="1400" b="1" dirty="0"/>
              <a:t>Level 0 DFD</a:t>
            </a:r>
          </a:p>
          <a:p>
            <a:pPr marR="0" lvl="0" fontAlgn="base">
              <a:buFont typeface="Arial" panose="020B0604020202020204" pitchFamily="34" charset="0"/>
              <a:buChar char="•"/>
              <a:tabLst/>
            </a:pPr>
            <a:r>
              <a:rPr lang="en-US" altLang="en-US" sz="1400" b="1" dirty="0"/>
              <a:t>User Authentication: </a:t>
            </a:r>
            <a:r>
              <a:rPr lang="en-US" altLang="en-US" sz="1400" dirty="0"/>
              <a:t>Users register or log in through the authentication system. </a:t>
            </a:r>
          </a:p>
          <a:p>
            <a:pPr marR="0" lvl="0" fontAlgn="base">
              <a:buFont typeface="Arial" panose="020B0604020202020204" pitchFamily="34" charset="0"/>
              <a:buChar char="•"/>
              <a:tabLst/>
            </a:pPr>
            <a:r>
              <a:rPr lang="en-US" altLang="en-US" sz="1400" b="1" dirty="0"/>
              <a:t>Workspace Management: </a:t>
            </a:r>
            <a:r>
              <a:rPr lang="en-US" altLang="en-US" sz="1400" dirty="0"/>
              <a:t>Users create workspaces, which are stored in the database. </a:t>
            </a:r>
          </a:p>
          <a:p>
            <a:pPr marR="0" lvl="0" fontAlgn="base">
              <a:buFont typeface="Arial" panose="020B0604020202020204" pitchFamily="34" charset="0"/>
              <a:buChar char="•"/>
              <a:tabLst/>
            </a:pPr>
            <a:r>
              <a:rPr lang="en-US" altLang="en-US" sz="1400" b="1" dirty="0"/>
              <a:t>Project Management:</a:t>
            </a:r>
            <a:r>
              <a:rPr lang="en-US" altLang="en-US" sz="1400" dirty="0"/>
              <a:t> Users manage projects, and updates are saved in the database. </a:t>
            </a:r>
          </a:p>
          <a:p>
            <a:pPr marR="0" lvl="0" fontAlgn="base">
              <a:buFont typeface="Arial" panose="020B0604020202020204" pitchFamily="34" charset="0"/>
              <a:buChar char="•"/>
              <a:tabLst/>
            </a:pPr>
            <a:r>
              <a:rPr lang="en-US" altLang="en-US" sz="1400" b="1" dirty="0"/>
              <a:t>Task Management: </a:t>
            </a:r>
            <a:r>
              <a:rPr lang="en-US" altLang="en-US" sz="1400" dirty="0"/>
              <a:t>Users handle tasks, modifying task data in the database</a:t>
            </a:r>
            <a:r>
              <a:rPr lang="en-US" altLang="en-US" sz="1400" b="1" dirty="0"/>
              <a:t>. </a:t>
            </a:r>
          </a:p>
          <a:p>
            <a:pPr marR="0" lvl="0" fontAlgn="base">
              <a:buFont typeface="Arial" panose="020B0604020202020204" pitchFamily="34" charset="0"/>
              <a:buChar char="•"/>
              <a:tabLst/>
            </a:pPr>
            <a:r>
              <a:rPr lang="en-US" altLang="en-US" sz="1400" b="1" dirty="0"/>
              <a:t>Role Assignment: </a:t>
            </a:r>
            <a:r>
              <a:rPr lang="en-US" altLang="en-US" sz="1400" dirty="0"/>
              <a:t>Users invite members and assign roles, updating user permissions, and assigning and creating different tasks</a:t>
            </a:r>
          </a:p>
          <a:p>
            <a:pPr marR="0" lvl="0" fontAlgn="base">
              <a:buFont typeface="Arial" panose="020B0604020202020204" pitchFamily="34" charset="0"/>
              <a:buChar char="•"/>
              <a:tabLst/>
            </a:pPr>
            <a:r>
              <a:rPr lang="en-US" altLang="en-US" sz="1400" b="1" dirty="0"/>
              <a:t>Database Interaction:</a:t>
            </a:r>
            <a:r>
              <a:rPr lang="en-US" altLang="en-US" sz="1400" dirty="0"/>
              <a:t> All processes interact with the database.</a:t>
            </a:r>
          </a:p>
          <a:p>
            <a:pPr>
              <a:buFont typeface="Calibri" panose="020F0502020204030204" pitchFamily="34" charset="0"/>
              <a:buNone/>
            </a:pPr>
            <a:endParaRPr lang="en-IN" sz="1400" b="1" dirty="0"/>
          </a:p>
          <a:p>
            <a:pPr>
              <a:buFont typeface="Calibri" panose="020F0502020204030204" pitchFamily="34" charset="0"/>
              <a:buNone/>
            </a:pPr>
            <a:endParaRPr lang="en-IN" sz="1400" b="1" dirty="0"/>
          </a:p>
        </p:txBody>
      </p:sp>
    </p:spTree>
    <p:extLst>
      <p:ext uri="{BB962C8B-B14F-4D97-AF65-F5344CB8AC3E}">
        <p14:creationId xmlns:p14="http://schemas.microsoft.com/office/powerpoint/2010/main" val="20642768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64220D-8D8E-9D34-0DE6-1861C0E3F1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8A3986-8ACE-53CC-18D4-0E77A38AC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Flow Diagrams</a:t>
            </a:r>
            <a:endParaRPr lang="en-IN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5F1F519-D6F0-FEC2-12B1-83DF772AE0E9}"/>
              </a:ext>
            </a:extLst>
          </p:cNvPr>
          <p:cNvSpPr txBox="1">
            <a:spLocks/>
          </p:cNvSpPr>
          <p:nvPr/>
        </p:nvSpPr>
        <p:spPr>
          <a:xfrm>
            <a:off x="457201" y="2405789"/>
            <a:ext cx="5985926" cy="3465621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Calibri" panose="020F0502020204030204" pitchFamily="34" charset="0"/>
              <a:buNone/>
            </a:pPr>
            <a:endParaRPr lang="en-IN" sz="14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B7B8920-432C-2E22-FB83-C0A2A1E4EC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b="9023"/>
          <a:stretch/>
        </p:blipFill>
        <p:spPr>
          <a:xfrm>
            <a:off x="7200898" y="1945992"/>
            <a:ext cx="4102954" cy="4385213"/>
          </a:xfr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49D7E37F-69B7-7E15-3372-6F533BD52208}"/>
              </a:ext>
            </a:extLst>
          </p:cNvPr>
          <p:cNvSpPr txBox="1">
            <a:spLocks/>
          </p:cNvSpPr>
          <p:nvPr/>
        </p:nvSpPr>
        <p:spPr>
          <a:xfrm>
            <a:off x="762000" y="2253389"/>
            <a:ext cx="6286499" cy="3465621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fontAlgn="base">
              <a:buFontTx/>
              <a:buChar char="•"/>
              <a:tabLst/>
            </a:pPr>
            <a:r>
              <a:rPr lang="en-US" altLang="en-US" sz="1400" b="1" dirty="0"/>
              <a:t>Level 1 DFD Authentication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altLang="en-US" sz="1400" b="1" dirty="0"/>
              <a:t>User Authentication: </a:t>
            </a:r>
            <a:r>
              <a:rPr lang="en-US" altLang="en-US" sz="1400" dirty="0"/>
              <a:t>Users register or log in using credentials or Google Authentication. 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altLang="en-US" sz="1400" b="1" dirty="0"/>
              <a:t>Register Process: </a:t>
            </a:r>
            <a:r>
              <a:rPr lang="en-US" altLang="en-US" sz="1400" dirty="0"/>
              <a:t>User credentials are stored in the database upon registration. 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altLang="en-US" sz="1400" b="1" dirty="0"/>
              <a:t>Login Process: </a:t>
            </a:r>
            <a:r>
              <a:rPr lang="en-US" altLang="en-US" sz="1400" dirty="0"/>
              <a:t>Users input credentials, which are checked against the database. 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altLang="en-US" sz="1400" b="1" dirty="0"/>
              <a:t>Database Validation: </a:t>
            </a:r>
            <a:r>
              <a:rPr lang="en-US" altLang="en-US" sz="1400" dirty="0"/>
              <a:t>The system verifies if the user exists and loads user data. 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altLang="en-US" sz="1400" b="1" dirty="0"/>
              <a:t>Workspace Loading: </a:t>
            </a:r>
            <a:r>
              <a:rPr lang="en-US" altLang="en-US" sz="1400" dirty="0"/>
              <a:t>If authentication is successful, the user’s workspace is loaded. 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altLang="en-US" sz="1400" b="1" dirty="0"/>
              <a:t>Database Interaction: </a:t>
            </a:r>
            <a:r>
              <a:rPr lang="en-US" altLang="en-US" sz="1400" dirty="0"/>
              <a:t>The database handles user registration, authentication, and data retrieval. </a:t>
            </a:r>
          </a:p>
          <a:p>
            <a:pPr>
              <a:buFont typeface="Calibri" panose="020F0502020204030204" pitchFamily="34" charset="0"/>
              <a:buNone/>
            </a:pPr>
            <a:endParaRPr lang="en-IN" sz="1400" b="1" dirty="0"/>
          </a:p>
        </p:txBody>
      </p:sp>
    </p:spTree>
    <p:extLst>
      <p:ext uri="{BB962C8B-B14F-4D97-AF65-F5344CB8AC3E}">
        <p14:creationId xmlns:p14="http://schemas.microsoft.com/office/powerpoint/2010/main" val="16455096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C377B5-0DE3-B9AB-A2C8-C7CFA21688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297B6-6651-B081-1BAE-9F3F5CA54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Flow Diagrams</a:t>
            </a:r>
            <a:endParaRPr lang="en-IN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67AC147-C5EF-ED24-73A4-FD919A46BC6A}"/>
              </a:ext>
            </a:extLst>
          </p:cNvPr>
          <p:cNvSpPr txBox="1">
            <a:spLocks/>
          </p:cNvSpPr>
          <p:nvPr/>
        </p:nvSpPr>
        <p:spPr>
          <a:xfrm>
            <a:off x="457201" y="2405789"/>
            <a:ext cx="5985926" cy="3465621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Calibri" panose="020F0502020204030204" pitchFamily="34" charset="0"/>
              <a:buNone/>
            </a:pPr>
            <a:endParaRPr lang="en-IN" sz="1400" b="1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0C4B1BB1-EB83-D4E6-5256-B760860E37BF}"/>
              </a:ext>
            </a:extLst>
          </p:cNvPr>
          <p:cNvSpPr txBox="1">
            <a:spLocks/>
          </p:cNvSpPr>
          <p:nvPr/>
        </p:nvSpPr>
        <p:spPr>
          <a:xfrm>
            <a:off x="609601" y="2558189"/>
            <a:ext cx="5985926" cy="3465621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Calibri" panose="020F0502020204030204" pitchFamily="34" charset="0"/>
              <a:buNone/>
            </a:pPr>
            <a:endParaRPr lang="en-IN" sz="1400" b="1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668BD55-A292-0C49-C781-C8F9229DE1A9}"/>
              </a:ext>
            </a:extLst>
          </p:cNvPr>
          <p:cNvSpPr txBox="1">
            <a:spLocks/>
          </p:cNvSpPr>
          <p:nvPr/>
        </p:nvSpPr>
        <p:spPr>
          <a:xfrm>
            <a:off x="762001" y="2253389"/>
            <a:ext cx="5425418" cy="3465621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fontAlgn="base">
              <a:buFontTx/>
              <a:buChar char="•"/>
              <a:tabLst/>
            </a:pPr>
            <a:r>
              <a:rPr lang="en-US" altLang="en-US" sz="1400" b="1" dirty="0"/>
              <a:t>Level 1 DFD Workspace Management</a:t>
            </a:r>
          </a:p>
          <a:p>
            <a:pPr marR="0" lvl="0" fontAlgn="base">
              <a:buFont typeface="Arial" panose="020B0604020202020204" pitchFamily="34" charset="0"/>
              <a:buChar char="•"/>
              <a:tabLst/>
            </a:pPr>
            <a:r>
              <a:rPr lang="en-US" altLang="en-US" sz="1400" b="1" dirty="0"/>
              <a:t>Workspace Creation: </a:t>
            </a:r>
            <a:r>
              <a:rPr lang="en-US" altLang="en-US" sz="1400" dirty="0"/>
              <a:t>Users create a workspace by providing a title and description and the system stores the new workspace details in the database. </a:t>
            </a:r>
          </a:p>
          <a:p>
            <a:pPr marR="0" lvl="0" fontAlgn="base">
              <a:buFont typeface="Arial" panose="020B0604020202020204" pitchFamily="34" charset="0"/>
              <a:buChar char="•"/>
              <a:tabLst/>
            </a:pPr>
            <a:r>
              <a:rPr lang="en-US" altLang="en-US" sz="1400" b="1" dirty="0"/>
              <a:t>Workspace Editing: </a:t>
            </a:r>
            <a:r>
              <a:rPr lang="en-US" altLang="en-US" sz="1400" dirty="0"/>
              <a:t>Users modify the workspace title and description and the system updates the workspace details in the database. </a:t>
            </a:r>
          </a:p>
          <a:p>
            <a:pPr marR="0" lvl="0" fontAlgn="base">
              <a:buFont typeface="Arial" panose="020B0604020202020204" pitchFamily="34" charset="0"/>
              <a:buChar char="•"/>
              <a:tabLst/>
            </a:pPr>
            <a:r>
              <a:rPr lang="en-US" altLang="en-US" sz="1400" b="1" dirty="0"/>
              <a:t>Workspace Deletion: </a:t>
            </a:r>
            <a:r>
              <a:rPr lang="en-US" altLang="en-US" sz="1400" dirty="0"/>
              <a:t>Users delete an existing workspace. And the system removes the workspace from the database. </a:t>
            </a:r>
          </a:p>
          <a:p>
            <a:pPr>
              <a:buFont typeface="Calibri" panose="020F0502020204030204" pitchFamily="34" charset="0"/>
              <a:buNone/>
            </a:pPr>
            <a:endParaRPr lang="en-IN" sz="1400" b="1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028F263-8EC6-56B0-3ACA-02709D72F8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2621" t="13721" b="4487"/>
          <a:stretch/>
        </p:blipFill>
        <p:spPr>
          <a:xfrm>
            <a:off x="6339819" y="2405789"/>
            <a:ext cx="5699779" cy="3313221"/>
          </a:xfrm>
        </p:spPr>
      </p:pic>
    </p:spTree>
    <p:extLst>
      <p:ext uri="{BB962C8B-B14F-4D97-AF65-F5344CB8AC3E}">
        <p14:creationId xmlns:p14="http://schemas.microsoft.com/office/powerpoint/2010/main" val="9928249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75C80C-BC4A-DA74-C3FD-045E372B49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76783-CBE4-323A-6548-784B7400FC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Flow Diagrams</a:t>
            </a:r>
            <a:endParaRPr lang="en-IN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12DDFFA-1031-C288-5B1D-F5BC453D4ADA}"/>
              </a:ext>
            </a:extLst>
          </p:cNvPr>
          <p:cNvSpPr txBox="1">
            <a:spLocks/>
          </p:cNvSpPr>
          <p:nvPr/>
        </p:nvSpPr>
        <p:spPr>
          <a:xfrm>
            <a:off x="609601" y="2558189"/>
            <a:ext cx="5985926" cy="3465621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Calibri" panose="020F0502020204030204" pitchFamily="34" charset="0"/>
              <a:buNone/>
            </a:pPr>
            <a:endParaRPr lang="en-IN" sz="1400" b="1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111281B7-8C7F-18F8-2252-E0AE4DA8E54F}"/>
              </a:ext>
            </a:extLst>
          </p:cNvPr>
          <p:cNvSpPr txBox="1">
            <a:spLocks/>
          </p:cNvSpPr>
          <p:nvPr/>
        </p:nvSpPr>
        <p:spPr>
          <a:xfrm>
            <a:off x="762001" y="2253389"/>
            <a:ext cx="5681126" cy="3465621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fontAlgn="base">
              <a:buFontTx/>
              <a:buChar char="•"/>
              <a:tabLst/>
            </a:pPr>
            <a:r>
              <a:rPr lang="en-US" altLang="en-US" sz="1400" b="1" dirty="0"/>
              <a:t>Level 1 DFD Project Management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altLang="en-US" sz="1400" b="1" dirty="0"/>
              <a:t>Project Creation: </a:t>
            </a:r>
            <a:r>
              <a:rPr lang="en-US" altLang="en-US" sz="1400" dirty="0"/>
              <a:t>Users create a project by providing a title and description and the system stores the new project details in the database. 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altLang="en-US" sz="1400" b="1" dirty="0"/>
              <a:t>Project Editing: </a:t>
            </a:r>
            <a:r>
              <a:rPr lang="en-US" altLang="en-US" sz="1400" dirty="0"/>
              <a:t>Users modify the project title and description and the system updates the project details in the database. 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altLang="en-US" sz="1400" b="1" dirty="0"/>
              <a:t>Project Deletion: </a:t>
            </a:r>
            <a:r>
              <a:rPr lang="en-US" altLang="en-US" sz="1400" dirty="0"/>
              <a:t>Users delete an existing project and the system removes the project from the database. </a:t>
            </a:r>
          </a:p>
          <a:p>
            <a:pPr marR="0" lvl="0" fontAlgn="base">
              <a:buFontTx/>
              <a:buChar char="•"/>
              <a:tabLst/>
            </a:pPr>
            <a:endParaRPr lang="en-US" altLang="en-US" sz="1400" b="1" dirty="0"/>
          </a:p>
          <a:p>
            <a:pPr>
              <a:buFont typeface="Calibri" panose="020F0502020204030204" pitchFamily="34" charset="0"/>
              <a:buNone/>
            </a:pPr>
            <a:endParaRPr lang="en-IN" sz="1400" b="1" dirty="0"/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8E437CF2-C304-91EF-9C6E-DAB1DF838D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3277" t="9669" b="3014"/>
          <a:stretch/>
        </p:blipFill>
        <p:spPr>
          <a:xfrm>
            <a:off x="6595527" y="2253389"/>
            <a:ext cx="5336159" cy="3219156"/>
          </a:xfrm>
        </p:spPr>
      </p:pic>
    </p:spTree>
    <p:extLst>
      <p:ext uri="{BB962C8B-B14F-4D97-AF65-F5344CB8AC3E}">
        <p14:creationId xmlns:p14="http://schemas.microsoft.com/office/powerpoint/2010/main" val="10897564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FBF508-DD50-A6BF-C506-C4C60C26B7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CD410E-F46D-D70A-9962-7FCFCE813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Flow Diagrams</a:t>
            </a:r>
            <a:endParaRPr lang="en-IN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8FDB8EF-2529-14E6-24AB-2CFAEB657FF1}"/>
              </a:ext>
            </a:extLst>
          </p:cNvPr>
          <p:cNvSpPr txBox="1">
            <a:spLocks/>
          </p:cNvSpPr>
          <p:nvPr/>
        </p:nvSpPr>
        <p:spPr>
          <a:xfrm>
            <a:off x="609601" y="2558189"/>
            <a:ext cx="5985926" cy="3465621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Calibri" panose="020F0502020204030204" pitchFamily="34" charset="0"/>
              <a:buNone/>
            </a:pPr>
            <a:endParaRPr lang="en-IN" sz="1400" b="1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11769411-286E-FD1E-70DC-7E47DFE89F30}"/>
              </a:ext>
            </a:extLst>
          </p:cNvPr>
          <p:cNvSpPr txBox="1">
            <a:spLocks/>
          </p:cNvSpPr>
          <p:nvPr/>
        </p:nvSpPr>
        <p:spPr>
          <a:xfrm>
            <a:off x="762001" y="2253389"/>
            <a:ext cx="5504135" cy="3465621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sz="1400" b="1" dirty="0"/>
              <a:t>Level 1 DFD Task Management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b="1" dirty="0"/>
              <a:t>Task Creation:</a:t>
            </a:r>
            <a:r>
              <a:rPr lang="en-US" sz="1400" dirty="0"/>
              <a:t> Users create a task by providing a title and description, and the system stores the new task details in the database.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b="1" dirty="0"/>
              <a:t>Task Editing:</a:t>
            </a:r>
            <a:r>
              <a:rPr lang="en-US" sz="1400" dirty="0"/>
              <a:t> Users modify the task title and description, and the system updates the task details in the database.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b="1" dirty="0"/>
              <a:t>Task Deletion:</a:t>
            </a:r>
            <a:r>
              <a:rPr lang="en-US" sz="1400" dirty="0"/>
              <a:t> Users delete an existing task, and the system removes the task from the database.</a:t>
            </a:r>
          </a:p>
          <a:p>
            <a:pPr marR="0" lvl="0" fontAlgn="base">
              <a:buFontTx/>
              <a:buChar char="•"/>
              <a:tabLst/>
            </a:pPr>
            <a:endParaRPr lang="en-US" altLang="en-US" sz="1400" b="1" dirty="0"/>
          </a:p>
          <a:p>
            <a:pPr>
              <a:buFont typeface="Calibri" panose="020F0502020204030204" pitchFamily="34" charset="0"/>
              <a:buNone/>
            </a:pPr>
            <a:endParaRPr lang="en-IN" sz="14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5BD3F08-1534-2EF6-4798-E97278DCA6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2197" t="13721" b="2232"/>
          <a:stretch/>
        </p:blipFill>
        <p:spPr>
          <a:xfrm>
            <a:off x="6443127" y="2042160"/>
            <a:ext cx="5504135" cy="3160822"/>
          </a:xfrm>
        </p:spPr>
      </p:pic>
    </p:spTree>
    <p:extLst>
      <p:ext uri="{BB962C8B-B14F-4D97-AF65-F5344CB8AC3E}">
        <p14:creationId xmlns:p14="http://schemas.microsoft.com/office/powerpoint/2010/main" val="4056166665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VTI">
  <a:themeElements>
    <a:clrScheme name="">
      <a:dk1>
        <a:srgbClr val="000000"/>
      </a:dk1>
      <a:lt1>
        <a:srgbClr val="FFFFFF"/>
      </a:lt1>
      <a:dk2>
        <a:srgbClr val="243541"/>
      </a:dk2>
      <a:lt2>
        <a:srgbClr val="E2E5E8"/>
      </a:lt2>
      <a:accent1>
        <a:srgbClr val="E88B33"/>
      </a:accent1>
      <a:accent2>
        <a:srgbClr val="AEA33A"/>
      </a:accent2>
      <a:accent3>
        <a:srgbClr val="8CAB4A"/>
      </a:accent3>
      <a:accent4>
        <a:srgbClr val="57B636"/>
      </a:accent4>
      <a:accent5>
        <a:srgbClr val="2EBA43"/>
      </a:accent5>
      <a:accent6>
        <a:srgbClr val="33B67D"/>
      </a:accent6>
      <a:hlink>
        <a:srgbClr val="5F84A8"/>
      </a:hlink>
      <a:folHlink>
        <a:srgbClr val="7F7F7F"/>
      </a:folHlink>
    </a:clrScheme>
    <a:fontScheme name="Retrospect">
      <a:majorFont>
        <a:latin typeface="Georgia Pro Cond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Speak Pro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ustom 40">
    <a:dk1>
      <a:sysClr val="windowText" lastClr="000000"/>
    </a:dk1>
    <a:lt1>
      <a:sysClr val="window" lastClr="FFFFFF"/>
    </a:lt1>
    <a:dk2>
      <a:srgbClr val="545D57"/>
    </a:dk2>
    <a:lt2>
      <a:srgbClr val="EBEBE8"/>
    </a:lt2>
    <a:accent1>
      <a:srgbClr val="579858"/>
    </a:accent1>
    <a:accent2>
      <a:srgbClr val="ED583E"/>
    </a:accent2>
    <a:accent3>
      <a:srgbClr val="D3BA59"/>
    </a:accent3>
    <a:accent4>
      <a:srgbClr val="4C94AC"/>
    </a:accent4>
    <a:accent5>
      <a:srgbClr val="A09E84"/>
    </a:accent5>
    <a:accent6>
      <a:srgbClr val="FC7D4A"/>
    </a:accent6>
    <a:hlink>
      <a:srgbClr val="04A2DA"/>
    </a:hlink>
    <a:folHlink>
      <a:srgbClr val="808080"/>
    </a:folHlink>
  </a:clrScheme>
</a:themeOverride>
</file>

<file path=ppt/theme/themeOverride2.xml><?xml version="1.0" encoding="utf-8"?>
<a:themeOverride xmlns:a="http://schemas.openxmlformats.org/drawingml/2006/main">
  <a:clrScheme name="Custom 40">
    <a:dk1>
      <a:sysClr val="windowText" lastClr="000000"/>
    </a:dk1>
    <a:lt1>
      <a:sysClr val="window" lastClr="FFFFFF"/>
    </a:lt1>
    <a:dk2>
      <a:srgbClr val="545D57"/>
    </a:dk2>
    <a:lt2>
      <a:srgbClr val="EBEBE8"/>
    </a:lt2>
    <a:accent1>
      <a:srgbClr val="579858"/>
    </a:accent1>
    <a:accent2>
      <a:srgbClr val="ED583E"/>
    </a:accent2>
    <a:accent3>
      <a:srgbClr val="D3BA59"/>
    </a:accent3>
    <a:accent4>
      <a:srgbClr val="4C94AC"/>
    </a:accent4>
    <a:accent5>
      <a:srgbClr val="A09E84"/>
    </a:accent5>
    <a:accent6>
      <a:srgbClr val="FC7D4A"/>
    </a:accent6>
    <a:hlink>
      <a:srgbClr val="04A2DA"/>
    </a:hlink>
    <a:folHlink>
      <a:srgbClr val="808080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F3CD65D-61A5-43C9-A837-6EC73C7DA8AB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16377351-63A1-4C2E-8C9A-66CDD70F16A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1F006B4-A9E1-4F39-85C8-FB836F91934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{C5EA6B1E-7AEA-4A89-9537-A170CEE84B2B}tf11437505_win32</Template>
  <TotalTime>744</TotalTime>
  <Words>1280</Words>
  <Application>Microsoft Office PowerPoint</Application>
  <PresentationFormat>Widescreen</PresentationFormat>
  <Paragraphs>142</Paragraphs>
  <Slides>27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4" baseType="lpstr">
      <vt:lpstr>Arial</vt:lpstr>
      <vt:lpstr>Arial Black</vt:lpstr>
      <vt:lpstr>Calibri</vt:lpstr>
      <vt:lpstr>Georgia Pro Cond Light</vt:lpstr>
      <vt:lpstr>Inter</vt:lpstr>
      <vt:lpstr>Speak Pro</vt:lpstr>
      <vt:lpstr>RetrospectVTI</vt:lpstr>
      <vt:lpstr>T-ming</vt:lpstr>
      <vt:lpstr>T-ming</vt:lpstr>
      <vt:lpstr>KEY FEATURES</vt:lpstr>
      <vt:lpstr>Modern Tech Stack for Development</vt:lpstr>
      <vt:lpstr>Data Flow Diagrams</vt:lpstr>
      <vt:lpstr>Data Flow Diagrams</vt:lpstr>
      <vt:lpstr>Data Flow Diagrams</vt:lpstr>
      <vt:lpstr>Data Flow Diagrams</vt:lpstr>
      <vt:lpstr>Data Flow Diagrams</vt:lpstr>
      <vt:lpstr>Data Flow Diagrams</vt:lpstr>
      <vt:lpstr>Entity Relationship Diagrams</vt:lpstr>
      <vt:lpstr>Flow Chart</vt:lpstr>
      <vt:lpstr>Flow Chart</vt:lpstr>
      <vt:lpstr>Flow Chart</vt:lpstr>
      <vt:lpstr>Flow Chart</vt:lpstr>
      <vt:lpstr>Flow Chart</vt:lpstr>
      <vt:lpstr>Flow Chart</vt:lpstr>
      <vt:lpstr>T-ming UI</vt:lpstr>
      <vt:lpstr>T-ming UI</vt:lpstr>
      <vt:lpstr>T-ming UI</vt:lpstr>
      <vt:lpstr>T-ming UI</vt:lpstr>
      <vt:lpstr>T-ming UI</vt:lpstr>
      <vt:lpstr>T-ming UI</vt:lpstr>
      <vt:lpstr>T-ming UI</vt:lpstr>
      <vt:lpstr>T-ming UI</vt:lpstr>
      <vt:lpstr>T-ming</vt:lpstr>
      <vt:lpstr>This is T-ming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GHANSHYAM THAKUR</dc:creator>
  <cp:lastModifiedBy>GHANSHYAM THAKUR</cp:lastModifiedBy>
  <cp:revision>19</cp:revision>
  <dcterms:created xsi:type="dcterms:W3CDTF">2025-03-16T06:05:03Z</dcterms:created>
  <dcterms:modified xsi:type="dcterms:W3CDTF">2025-03-22T15:55:26Z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